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 id="2147483699" r:id="rId2"/>
  </p:sldMasterIdLst>
  <p:sldIdLst>
    <p:sldId id="256" r:id="rId3"/>
    <p:sldId id="273" r:id="rId4"/>
    <p:sldId id="258" r:id="rId5"/>
    <p:sldId id="259" r:id="rId6"/>
    <p:sldId id="289" r:id="rId7"/>
    <p:sldId id="274" r:id="rId8"/>
    <p:sldId id="276" r:id="rId9"/>
    <p:sldId id="285" r:id="rId10"/>
    <p:sldId id="286" r:id="rId11"/>
    <p:sldId id="278" r:id="rId12"/>
    <p:sldId id="282" r:id="rId13"/>
    <p:sldId id="283" r:id="rId14"/>
    <p:sldId id="287" r:id="rId15"/>
    <p:sldId id="288" r:id="rId16"/>
    <p:sldId id="284" r:id="rId17"/>
    <p:sldId id="280" r:id="rId18"/>
    <p:sldId id="28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pt-BR"/>
              <a:t>Clique para editar o título Mestre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046511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8A87A34-81AB-432B-8DAE-1953F412C126}" type="datetimeFigureOut">
              <a:rPr lang="en-US" smtClean="0"/>
              <a:t>8/5/2025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797623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8A87A34-81AB-432B-8DAE-1953F412C126}" type="datetimeFigureOut">
              <a:rPr lang="en-US" smtClean="0"/>
              <a:pPr/>
              <a:t>8/5/2025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215791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pt-BR"/>
              <a:t>Clique para editar o título Mestre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8A87A34-81AB-432B-8DAE-1953F412C126}" type="datetimeFigureOut">
              <a:rPr lang="en-US" smtClean="0"/>
              <a:pPr/>
              <a:t>8/5/2025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20804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8A87A34-81AB-432B-8DAE-1953F412C126}" type="datetimeFigureOut">
              <a:rPr lang="en-US" smtClean="0"/>
              <a:pPr/>
              <a:t>8/5/2025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96495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pt-BR"/>
              <a:t>Clique para editar o título Mestre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48A87A34-81AB-432B-8DAE-1953F412C126}" type="datetimeFigureOut">
              <a:rPr lang="en-US" smtClean="0"/>
              <a:t>8/5/2025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73054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pt-BR"/>
              <a:t>Clique para editar o título Mestre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48A87A34-81AB-432B-8DAE-1953F412C126}" type="datetimeFigureOut">
              <a:rPr lang="en-US" smtClean="0"/>
              <a:t>8/5/2025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283174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697616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683245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pt-BR"/>
              <a:t>Clique para editar o título Mestre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pPr rtl="0"/>
            <a:r>
              <a:rPr lang="en-US"/>
              <a:t>01/08/2016</a:t>
            </a:r>
          </a:p>
        </p:txBody>
      </p:sp>
      <p:sp>
        <p:nvSpPr>
          <p:cNvPr id="5" name="Footer Placeholder 4"/>
          <p:cNvSpPr>
            <a:spLocks noGrp="1"/>
          </p:cNvSpPr>
          <p:nvPr>
            <p:ph type="ftr" sz="quarter" idx="11"/>
          </p:nvPr>
        </p:nvSpPr>
        <p:spPr/>
        <p:txBody>
          <a:bodyPr/>
          <a:lstStyle/>
          <a:p>
            <a:pPr rtl="0"/>
            <a:endParaRPr lang="pt-BR"/>
          </a:p>
        </p:txBody>
      </p:sp>
      <p:sp>
        <p:nvSpPr>
          <p:cNvPr id="6" name="Slide Number Placeholder 5"/>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232144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rtl="0"/>
            <a:r>
              <a:rPr lang="en-US"/>
              <a:t>01/08/2016</a:t>
            </a:r>
          </a:p>
        </p:txBody>
      </p:sp>
      <p:sp>
        <p:nvSpPr>
          <p:cNvPr id="5" name="Footer Placeholder 4"/>
          <p:cNvSpPr>
            <a:spLocks noGrp="1"/>
          </p:cNvSpPr>
          <p:nvPr>
            <p:ph type="ftr" sz="quarter" idx="11"/>
          </p:nvPr>
        </p:nvSpPr>
        <p:spPr/>
        <p:txBody>
          <a:bodyPr/>
          <a:lstStyle/>
          <a:p>
            <a:pPr rtl="0"/>
            <a:endParaRPr lang="pt-BR"/>
          </a:p>
        </p:txBody>
      </p:sp>
      <p:sp>
        <p:nvSpPr>
          <p:cNvPr id="6" name="Slide Number Placeholder 5"/>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363503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536079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pPr rtl="0"/>
            <a:r>
              <a:rPr lang="en-US"/>
              <a:t>01/08/2016</a:t>
            </a:r>
          </a:p>
        </p:txBody>
      </p:sp>
      <p:sp>
        <p:nvSpPr>
          <p:cNvPr id="5" name="Footer Placeholder 4"/>
          <p:cNvSpPr>
            <a:spLocks noGrp="1"/>
          </p:cNvSpPr>
          <p:nvPr>
            <p:ph type="ftr" sz="quarter" idx="11"/>
          </p:nvPr>
        </p:nvSpPr>
        <p:spPr/>
        <p:txBody>
          <a:bodyPr/>
          <a:lstStyle/>
          <a:p>
            <a:pPr rtl="0"/>
            <a:endParaRPr lang="pt-BR"/>
          </a:p>
        </p:txBody>
      </p:sp>
      <p:sp>
        <p:nvSpPr>
          <p:cNvPr id="6" name="Slide Number Placeholder 5"/>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285769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pPr rtl="0"/>
            <a:r>
              <a:rPr lang="en-US"/>
              <a:t>01/08/2016</a:t>
            </a:r>
          </a:p>
        </p:txBody>
      </p:sp>
      <p:sp>
        <p:nvSpPr>
          <p:cNvPr id="6" name="Footer Placeholder 5"/>
          <p:cNvSpPr>
            <a:spLocks noGrp="1"/>
          </p:cNvSpPr>
          <p:nvPr>
            <p:ph type="ftr" sz="quarter" idx="11"/>
          </p:nvPr>
        </p:nvSpPr>
        <p:spPr/>
        <p:txBody>
          <a:bodyPr/>
          <a:lstStyle/>
          <a:p>
            <a:pPr rtl="0"/>
            <a:endParaRPr lang="pt-BR"/>
          </a:p>
        </p:txBody>
      </p:sp>
      <p:sp>
        <p:nvSpPr>
          <p:cNvPr id="7" name="Slide Number Placeholder 6"/>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2592288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pPr rtl="0"/>
            <a:r>
              <a:rPr lang="en-US"/>
              <a:t>01/08/2016</a:t>
            </a:r>
          </a:p>
        </p:txBody>
      </p:sp>
      <p:sp>
        <p:nvSpPr>
          <p:cNvPr id="8" name="Footer Placeholder 7"/>
          <p:cNvSpPr>
            <a:spLocks noGrp="1"/>
          </p:cNvSpPr>
          <p:nvPr>
            <p:ph type="ftr" sz="quarter" idx="11"/>
          </p:nvPr>
        </p:nvSpPr>
        <p:spPr/>
        <p:txBody>
          <a:bodyPr/>
          <a:lstStyle/>
          <a:p>
            <a:pPr rtl="0"/>
            <a:endParaRPr lang="pt-BR"/>
          </a:p>
        </p:txBody>
      </p:sp>
      <p:sp>
        <p:nvSpPr>
          <p:cNvPr id="9" name="Slide Number Placeholder 8"/>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3976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pPr rtl="0"/>
            <a:r>
              <a:rPr lang="en-US"/>
              <a:t>01/08/2016</a:t>
            </a:r>
          </a:p>
        </p:txBody>
      </p:sp>
      <p:sp>
        <p:nvSpPr>
          <p:cNvPr id="4" name="Footer Placeholder 3"/>
          <p:cNvSpPr>
            <a:spLocks noGrp="1"/>
          </p:cNvSpPr>
          <p:nvPr>
            <p:ph type="ftr" sz="quarter" idx="11"/>
          </p:nvPr>
        </p:nvSpPr>
        <p:spPr/>
        <p:txBody>
          <a:bodyPr/>
          <a:lstStyle/>
          <a:p>
            <a:pPr rtl="0"/>
            <a:endParaRPr lang="pt-BR"/>
          </a:p>
        </p:txBody>
      </p:sp>
      <p:sp>
        <p:nvSpPr>
          <p:cNvPr id="5" name="Slide Number Placeholder 4"/>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424345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r>
              <a:rPr lang="en-US"/>
              <a:t>01/08/2016</a:t>
            </a:r>
          </a:p>
        </p:txBody>
      </p:sp>
      <p:sp>
        <p:nvSpPr>
          <p:cNvPr id="3" name="Footer Placeholder 2"/>
          <p:cNvSpPr>
            <a:spLocks noGrp="1"/>
          </p:cNvSpPr>
          <p:nvPr>
            <p:ph type="ftr" sz="quarter" idx="11"/>
          </p:nvPr>
        </p:nvSpPr>
        <p:spPr/>
        <p:txBody>
          <a:bodyPr/>
          <a:lstStyle/>
          <a:p>
            <a:pPr rtl="0"/>
            <a:endParaRPr lang="pt-BR"/>
          </a:p>
        </p:txBody>
      </p:sp>
      <p:sp>
        <p:nvSpPr>
          <p:cNvPr id="4" name="Slide Number Placeholder 3"/>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4159952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pt-BR"/>
              <a:t>Clique para editar o título Mestre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pPr rtl="0"/>
            <a:r>
              <a:rPr lang="en-US"/>
              <a:t>01/08/2016</a:t>
            </a:r>
          </a:p>
        </p:txBody>
      </p:sp>
      <p:sp>
        <p:nvSpPr>
          <p:cNvPr id="6" name="Footer Placeholder 5"/>
          <p:cNvSpPr>
            <a:spLocks noGrp="1"/>
          </p:cNvSpPr>
          <p:nvPr>
            <p:ph type="ftr" sz="quarter" idx="11"/>
          </p:nvPr>
        </p:nvSpPr>
        <p:spPr/>
        <p:txBody>
          <a:bodyPr/>
          <a:lstStyle/>
          <a:p>
            <a:pPr rtl="0"/>
            <a:endParaRPr lang="pt-BR"/>
          </a:p>
        </p:txBody>
      </p:sp>
      <p:sp>
        <p:nvSpPr>
          <p:cNvPr id="7" name="Slide Number Placeholder 6"/>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70468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pPr rtl="0"/>
            <a:r>
              <a:rPr lang="en-US"/>
              <a:t>01/08/2016</a:t>
            </a:r>
          </a:p>
        </p:txBody>
      </p:sp>
      <p:sp>
        <p:nvSpPr>
          <p:cNvPr id="6" name="Footer Placeholder 5"/>
          <p:cNvSpPr>
            <a:spLocks noGrp="1"/>
          </p:cNvSpPr>
          <p:nvPr>
            <p:ph type="ftr" sz="quarter" idx="11"/>
          </p:nvPr>
        </p:nvSpPr>
        <p:spPr/>
        <p:txBody>
          <a:bodyPr/>
          <a:lstStyle/>
          <a:p>
            <a:pPr rtl="0"/>
            <a:endParaRPr lang="pt-BR"/>
          </a:p>
        </p:txBody>
      </p:sp>
      <p:sp>
        <p:nvSpPr>
          <p:cNvPr id="7" name="Slide Number Placeholder 6"/>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252314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pPr rtl="0"/>
            <a:r>
              <a:rPr lang="en-US"/>
              <a:t>01/08/2016</a:t>
            </a:r>
          </a:p>
        </p:txBody>
      </p:sp>
      <p:sp>
        <p:nvSpPr>
          <p:cNvPr id="6" name="Footer Placeholder 5"/>
          <p:cNvSpPr>
            <a:spLocks noGrp="1"/>
          </p:cNvSpPr>
          <p:nvPr>
            <p:ph type="ftr" sz="quarter" idx="11"/>
          </p:nvPr>
        </p:nvSpPr>
        <p:spPr/>
        <p:txBody>
          <a:bodyPr/>
          <a:lstStyle/>
          <a:p>
            <a:pPr rtl="0"/>
            <a:endParaRPr lang="pt-BR"/>
          </a:p>
        </p:txBody>
      </p:sp>
      <p:sp>
        <p:nvSpPr>
          <p:cNvPr id="7" name="Slide Number Placeholder 6"/>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1490794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pPr rtl="0"/>
            <a:r>
              <a:rPr lang="en-US"/>
              <a:t>01/08/2016</a:t>
            </a:r>
          </a:p>
        </p:txBody>
      </p:sp>
      <p:sp>
        <p:nvSpPr>
          <p:cNvPr id="6" name="Footer Placeholder 5"/>
          <p:cNvSpPr>
            <a:spLocks noGrp="1"/>
          </p:cNvSpPr>
          <p:nvPr>
            <p:ph type="ftr" sz="quarter" idx="11"/>
          </p:nvPr>
        </p:nvSpPr>
        <p:spPr/>
        <p:txBody>
          <a:bodyPr/>
          <a:lstStyle/>
          <a:p>
            <a:pPr rtl="0"/>
            <a:endParaRPr lang="pt-BR"/>
          </a:p>
        </p:txBody>
      </p:sp>
      <p:sp>
        <p:nvSpPr>
          <p:cNvPr id="7" name="Slide Number Placeholder 6"/>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26082883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pt-BR"/>
              <a:t>Clique para editar o título Mestre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pPr rtl="0"/>
            <a:r>
              <a:rPr lang="en-US"/>
              <a:t>01/08/2016</a:t>
            </a:r>
          </a:p>
        </p:txBody>
      </p:sp>
      <p:sp>
        <p:nvSpPr>
          <p:cNvPr id="6" name="Footer Placeholder 5"/>
          <p:cNvSpPr>
            <a:spLocks noGrp="1"/>
          </p:cNvSpPr>
          <p:nvPr>
            <p:ph type="ftr" sz="quarter" idx="11"/>
          </p:nvPr>
        </p:nvSpPr>
        <p:spPr/>
        <p:txBody>
          <a:bodyPr/>
          <a:lstStyle/>
          <a:p>
            <a:pPr rtl="0"/>
            <a:endParaRPr lang="pt-BR"/>
          </a:p>
        </p:txBody>
      </p:sp>
      <p:sp>
        <p:nvSpPr>
          <p:cNvPr id="7" name="Slide Number Placeholder 6"/>
          <p:cNvSpPr>
            <a:spLocks noGrp="1"/>
          </p:cNvSpPr>
          <p:nvPr>
            <p:ph type="sldNum" sz="quarter" idx="12"/>
          </p:nvPr>
        </p:nvSpPr>
        <p:spPr/>
        <p:txBody>
          <a:bodyPr/>
          <a:lstStyle/>
          <a:p>
            <a:pPr rtl="0"/>
            <a:fld id="{C014DD1E-5D91-48A3-AD6D-45FBA980D106}" type="slidenum">
              <a:rPr lang="pt-BR" smtClean="0"/>
              <a:pPr rtl="0"/>
              <a:t>‹nº›</a:t>
            </a:fld>
            <a:endParaRPr lang="pt-BR"/>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0679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48A87A34-81AB-432B-8DAE-1953F412C126}" type="datetimeFigureOut">
              <a:rPr lang="en-US" smtClean="0"/>
              <a:pPr/>
              <a:t>8/5/2025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3764859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pPr rtl="0"/>
            <a:r>
              <a:rPr lang="en-US"/>
              <a:t>01/08/2016</a:t>
            </a:r>
          </a:p>
        </p:txBody>
      </p:sp>
      <p:sp>
        <p:nvSpPr>
          <p:cNvPr id="6" name="Footer Placeholder 5"/>
          <p:cNvSpPr>
            <a:spLocks noGrp="1"/>
          </p:cNvSpPr>
          <p:nvPr>
            <p:ph type="ftr" sz="quarter" idx="11"/>
          </p:nvPr>
        </p:nvSpPr>
        <p:spPr/>
        <p:txBody>
          <a:bodyPr/>
          <a:lstStyle/>
          <a:p>
            <a:pPr rtl="0"/>
            <a:endParaRPr lang="pt-BR"/>
          </a:p>
        </p:txBody>
      </p:sp>
      <p:sp>
        <p:nvSpPr>
          <p:cNvPr id="7" name="Slide Number Placeholder 6"/>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27718896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pt-BR"/>
              <a:t>Clique para editar o título Mestre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pPr rtl="0"/>
            <a:r>
              <a:rPr lang="en-US"/>
              <a:t>01/08/2016</a:t>
            </a:r>
          </a:p>
        </p:txBody>
      </p:sp>
      <p:sp>
        <p:nvSpPr>
          <p:cNvPr id="4" name="Footer Placeholder 3"/>
          <p:cNvSpPr>
            <a:spLocks noGrp="1"/>
          </p:cNvSpPr>
          <p:nvPr>
            <p:ph type="ftr" sz="quarter" idx="11"/>
          </p:nvPr>
        </p:nvSpPr>
        <p:spPr/>
        <p:txBody>
          <a:bodyPr/>
          <a:lstStyle/>
          <a:p>
            <a:pPr rtl="0"/>
            <a:endParaRPr lang="pt-BR"/>
          </a:p>
        </p:txBody>
      </p:sp>
      <p:sp>
        <p:nvSpPr>
          <p:cNvPr id="5" name="Slide Number Placeholder 4"/>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10071606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pt-BR"/>
              <a:t>Clique para editar o título Mestre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pPr rtl="0"/>
            <a:r>
              <a:rPr lang="en-US"/>
              <a:t>01/08/2016</a:t>
            </a:r>
          </a:p>
        </p:txBody>
      </p:sp>
      <p:sp>
        <p:nvSpPr>
          <p:cNvPr id="4" name="Footer Placeholder 3"/>
          <p:cNvSpPr>
            <a:spLocks noGrp="1"/>
          </p:cNvSpPr>
          <p:nvPr>
            <p:ph type="ftr" sz="quarter" idx="11"/>
          </p:nvPr>
        </p:nvSpPr>
        <p:spPr/>
        <p:txBody>
          <a:bodyPr/>
          <a:lstStyle/>
          <a:p>
            <a:pPr rtl="0"/>
            <a:endParaRPr lang="pt-BR"/>
          </a:p>
        </p:txBody>
      </p:sp>
      <p:sp>
        <p:nvSpPr>
          <p:cNvPr id="5" name="Slide Number Placeholder 4"/>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19010957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rtl="0"/>
            <a:r>
              <a:rPr lang="en-US"/>
              <a:t>01/08/2016</a:t>
            </a:r>
          </a:p>
        </p:txBody>
      </p:sp>
      <p:sp>
        <p:nvSpPr>
          <p:cNvPr id="5" name="Footer Placeholder 4"/>
          <p:cNvSpPr>
            <a:spLocks noGrp="1"/>
          </p:cNvSpPr>
          <p:nvPr>
            <p:ph type="ftr" sz="quarter" idx="11"/>
          </p:nvPr>
        </p:nvSpPr>
        <p:spPr/>
        <p:txBody>
          <a:bodyPr/>
          <a:lstStyle/>
          <a:p>
            <a:pPr rtl="0"/>
            <a:endParaRPr lang="pt-BR"/>
          </a:p>
        </p:txBody>
      </p:sp>
      <p:sp>
        <p:nvSpPr>
          <p:cNvPr id="6" name="Slide Number Placeholder 5"/>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123911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rtl="0"/>
            <a:r>
              <a:rPr lang="en-US"/>
              <a:t>01/08/2016</a:t>
            </a:r>
          </a:p>
        </p:txBody>
      </p:sp>
      <p:sp>
        <p:nvSpPr>
          <p:cNvPr id="5" name="Footer Placeholder 4"/>
          <p:cNvSpPr>
            <a:spLocks noGrp="1"/>
          </p:cNvSpPr>
          <p:nvPr>
            <p:ph type="ftr" sz="quarter" idx="11"/>
          </p:nvPr>
        </p:nvSpPr>
        <p:spPr/>
        <p:txBody>
          <a:bodyPr/>
          <a:lstStyle/>
          <a:p>
            <a:pPr rtl="0"/>
            <a:endParaRPr lang="pt-BR"/>
          </a:p>
        </p:txBody>
      </p:sp>
      <p:sp>
        <p:nvSpPr>
          <p:cNvPr id="6" name="Slide Number Placeholder 5"/>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45840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551985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375853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100868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8/5/2025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050258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pt-BR"/>
              <a:t>Clique para editar o título Mestre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8A87A34-81AB-432B-8DAE-1953F412C126}" type="datetimeFigureOut">
              <a:rPr lang="en-US" smtClean="0"/>
              <a:t>8/5/2025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982864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8A87A34-81AB-432B-8DAE-1953F412C126}" type="datetimeFigureOut">
              <a:rPr lang="en-US" smtClean="0"/>
              <a:t>8/5/2025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603197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8A87A34-81AB-432B-8DAE-1953F412C126}" type="datetimeFigureOut">
              <a:rPr lang="en-US" smtClean="0"/>
              <a:pPr/>
              <a:t>8/5/2025</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17922373"/>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61BEF0D-F0BB-DE4B-95CE-6DB70DBA9567}" type="datetimeFigureOut">
              <a:rPr lang="en-US" smtClean="0"/>
              <a:pPr/>
              <a:t>8/5/2025</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36508023"/>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00982C-E6F0-4273-9DD7-33C6CDE985A5}"/>
              </a:ext>
            </a:extLst>
          </p:cNvPr>
          <p:cNvSpPr>
            <a:spLocks noGrp="1"/>
          </p:cNvSpPr>
          <p:nvPr>
            <p:ph type="ctrTitle"/>
          </p:nvPr>
        </p:nvSpPr>
        <p:spPr>
          <a:solidFill>
            <a:schemeClr val="tx1"/>
          </a:solidFill>
        </p:spPr>
        <p:style>
          <a:lnRef idx="0">
            <a:scrgbClr r="0" g="0" b="0"/>
          </a:lnRef>
          <a:fillRef idx="1003">
            <a:schemeClr val="dk1"/>
          </a:fillRef>
          <a:effectRef idx="0">
            <a:scrgbClr r="0" g="0" b="0"/>
          </a:effectRef>
          <a:fontRef idx="major"/>
        </p:style>
        <p:txBody>
          <a:bodyPr>
            <a:normAutofit/>
          </a:bodyPr>
          <a:lstStyle/>
          <a:p>
            <a:pPr algn="ctr"/>
            <a:r>
              <a:rPr lang="pt-BR" sz="9600" u="sng" dirty="0">
                <a:solidFill>
                  <a:srgbClr val="FF0000"/>
                </a:solidFill>
                <a:latin typeface="Algerian" panose="04020705040A02060702" pitchFamily="82" charset="0"/>
              </a:rPr>
              <a:t>filosofia</a:t>
            </a:r>
          </a:p>
        </p:txBody>
      </p:sp>
      <p:sp>
        <p:nvSpPr>
          <p:cNvPr id="3" name="Subtítulo 2">
            <a:extLst>
              <a:ext uri="{FF2B5EF4-FFF2-40B4-BE49-F238E27FC236}">
                <a16:creationId xmlns:a16="http://schemas.microsoft.com/office/drawing/2014/main" id="{81CAC220-1F4B-47E5-88F2-352787B23BED}"/>
              </a:ext>
            </a:extLst>
          </p:cNvPr>
          <p:cNvSpPr>
            <a:spLocks noGrp="1"/>
          </p:cNvSpPr>
          <p:nvPr>
            <p:ph type="subTitle" idx="1"/>
          </p:nvPr>
        </p:nvSpPr>
        <p:spPr/>
        <p:txBody>
          <a:bodyPr/>
          <a:lstStyle/>
          <a:p>
            <a:pPr algn="ctr"/>
            <a:r>
              <a:rPr lang="pt-BR" dirty="0">
                <a:solidFill>
                  <a:schemeClr val="accent1">
                    <a:lumMod val="60000"/>
                    <a:lumOff val="40000"/>
                  </a:schemeClr>
                </a:solidFill>
              </a:rPr>
              <a:t>Professor: Alexandre Luiz Zeni</a:t>
            </a:r>
          </a:p>
        </p:txBody>
      </p:sp>
    </p:spTree>
    <p:extLst>
      <p:ext uri="{BB962C8B-B14F-4D97-AF65-F5344CB8AC3E}">
        <p14:creationId xmlns:p14="http://schemas.microsoft.com/office/powerpoint/2010/main" val="3783572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8844E3-ED6B-4E68-B3E1-4ABAE2CCDFA2}"/>
              </a:ext>
            </a:extLst>
          </p:cNvPr>
          <p:cNvSpPr>
            <a:spLocks noGrp="1"/>
          </p:cNvSpPr>
          <p:nvPr>
            <p:ph type="title"/>
          </p:nvPr>
        </p:nvSpPr>
        <p:spPr/>
        <p:txBody>
          <a:bodyPr/>
          <a:lstStyle/>
          <a:p>
            <a:endParaRPr lang="pt-BR" dirty="0"/>
          </a:p>
        </p:txBody>
      </p:sp>
      <p:pic>
        <p:nvPicPr>
          <p:cNvPr id="5" name="Espaço Reservado para Conteúdo 4">
            <a:extLst>
              <a:ext uri="{FF2B5EF4-FFF2-40B4-BE49-F238E27FC236}">
                <a16:creationId xmlns:a16="http://schemas.microsoft.com/office/drawing/2014/main" id="{F6C7260E-11FF-4CBC-9596-676CC47C5375}"/>
              </a:ext>
            </a:extLst>
          </p:cNvPr>
          <p:cNvPicPr>
            <a:picLocks noGrp="1" noChangeAspect="1"/>
          </p:cNvPicPr>
          <p:nvPr>
            <p:ph idx="1"/>
          </p:nvPr>
        </p:nvPicPr>
        <p:blipFill>
          <a:blip r:embed="rId2"/>
          <a:stretch>
            <a:fillRect/>
          </a:stretch>
        </p:blipFill>
        <p:spPr>
          <a:xfrm>
            <a:off x="2537791" y="1045770"/>
            <a:ext cx="7248938" cy="5442386"/>
          </a:xfrm>
        </p:spPr>
      </p:pic>
      <p:pic>
        <p:nvPicPr>
          <p:cNvPr id="4" name="Imagem 3">
            <a:extLst>
              <a:ext uri="{FF2B5EF4-FFF2-40B4-BE49-F238E27FC236}">
                <a16:creationId xmlns:a16="http://schemas.microsoft.com/office/drawing/2014/main" id="{B2ADE6B8-EC09-47DB-B37F-78606EB93887}"/>
              </a:ext>
            </a:extLst>
          </p:cNvPr>
          <p:cNvPicPr>
            <a:picLocks noChangeAspect="1"/>
          </p:cNvPicPr>
          <p:nvPr/>
        </p:nvPicPr>
        <p:blipFill>
          <a:blip r:embed="rId3"/>
          <a:stretch>
            <a:fillRect/>
          </a:stretch>
        </p:blipFill>
        <p:spPr>
          <a:xfrm>
            <a:off x="10184055" y="2149577"/>
            <a:ext cx="2007945" cy="2368345"/>
          </a:xfrm>
          <a:prstGeom prst="rect">
            <a:avLst/>
          </a:prstGeom>
        </p:spPr>
      </p:pic>
      <p:pic>
        <p:nvPicPr>
          <p:cNvPr id="10" name="Imagem 9">
            <a:extLst>
              <a:ext uri="{FF2B5EF4-FFF2-40B4-BE49-F238E27FC236}">
                <a16:creationId xmlns:a16="http://schemas.microsoft.com/office/drawing/2014/main" id="{206A1FD9-846D-4002-ADAB-32EFFA08085A}"/>
              </a:ext>
            </a:extLst>
          </p:cNvPr>
          <p:cNvPicPr>
            <a:picLocks noChangeAspect="1"/>
          </p:cNvPicPr>
          <p:nvPr/>
        </p:nvPicPr>
        <p:blipFill>
          <a:blip r:embed="rId4"/>
          <a:stretch>
            <a:fillRect/>
          </a:stretch>
        </p:blipFill>
        <p:spPr>
          <a:xfrm>
            <a:off x="-428254" y="2104165"/>
            <a:ext cx="3228604" cy="3228604"/>
          </a:xfrm>
          <a:prstGeom prst="rect">
            <a:avLst/>
          </a:prstGeom>
        </p:spPr>
      </p:pic>
    </p:spTree>
    <p:extLst>
      <p:ext uri="{BB962C8B-B14F-4D97-AF65-F5344CB8AC3E}">
        <p14:creationId xmlns:p14="http://schemas.microsoft.com/office/powerpoint/2010/main" val="3870183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668C4-B8E4-4F1F-B511-A469DA60F946}"/>
              </a:ext>
            </a:extLst>
          </p:cNvPr>
          <p:cNvSpPr>
            <a:spLocks noGrp="1"/>
          </p:cNvSpPr>
          <p:nvPr>
            <p:ph type="title"/>
          </p:nvPr>
        </p:nvSpPr>
        <p:spPr/>
        <p:txBody>
          <a:bodyPr/>
          <a:lstStyle/>
          <a:p>
            <a:endParaRPr lang="pt-BR"/>
          </a:p>
        </p:txBody>
      </p:sp>
      <p:pic>
        <p:nvPicPr>
          <p:cNvPr id="1034" name="Picture 10" descr="Carimbo ok png 1 » PNG Image">
            <a:extLst>
              <a:ext uri="{FF2B5EF4-FFF2-40B4-BE49-F238E27FC236}">
                <a16:creationId xmlns:a16="http://schemas.microsoft.com/office/drawing/2014/main" id="{8976EB5C-AFC7-43A7-AF4A-EC45CFE08D2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1879" y="1259801"/>
            <a:ext cx="7712706" cy="4338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145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06C44F2-1AA8-462B-954A-1F652B84C255}"/>
              </a:ext>
            </a:extLst>
          </p:cNvPr>
          <p:cNvSpPr>
            <a:spLocks noGrp="1"/>
          </p:cNvSpPr>
          <p:nvPr>
            <p:ph idx="1"/>
          </p:nvPr>
        </p:nvSpPr>
        <p:spPr>
          <a:xfrm>
            <a:off x="0" y="0"/>
            <a:ext cx="12191999" cy="6858000"/>
          </a:xfrm>
        </p:spPr>
        <p:txBody>
          <a:bodyPr>
            <a:noAutofit/>
          </a:bodyPr>
          <a:lstStyle/>
          <a:p>
            <a:pPr marL="0" indent="0" algn="just">
              <a:buNone/>
            </a:pPr>
            <a:r>
              <a:rPr lang="pt-BR" sz="1800" dirty="0">
                <a:solidFill>
                  <a:srgbClr val="00B0F0"/>
                </a:solidFill>
              </a:rPr>
              <a:t>(</a:t>
            </a:r>
            <a:r>
              <a:rPr lang="pt-BR" dirty="0">
                <a:solidFill>
                  <a:srgbClr val="00B0F0"/>
                </a:solidFill>
              </a:rPr>
              <a:t>Enem)  </a:t>
            </a:r>
            <a:r>
              <a:rPr lang="pt-BR" b="1" dirty="0">
                <a:solidFill>
                  <a:srgbClr val="FFC000"/>
                </a:solidFill>
              </a:rPr>
              <a:t>TEXTO I</a:t>
            </a:r>
            <a:endParaRPr lang="pt-BR" dirty="0">
              <a:solidFill>
                <a:srgbClr val="FFC000"/>
              </a:solidFill>
            </a:endParaRPr>
          </a:p>
          <a:p>
            <a:pPr marL="0" indent="0" algn="just">
              <a:buNone/>
            </a:pPr>
            <a:r>
              <a:rPr lang="pt-BR" dirty="0"/>
              <a:t>Experimentei algumas vezes que os sentidos eram enganosos, e é de prudência nunca se fiar inteiramente em quem já nos enganou uma vez.</a:t>
            </a:r>
          </a:p>
          <a:p>
            <a:pPr marL="0" indent="0" algn="just">
              <a:buNone/>
            </a:pPr>
            <a:r>
              <a:rPr lang="pt-BR" dirty="0"/>
              <a:t>DESCARTES, R. </a:t>
            </a:r>
            <a:r>
              <a:rPr lang="pt-BR" i="1" dirty="0"/>
              <a:t>Meditações Metafísicas</a:t>
            </a:r>
            <a:r>
              <a:rPr lang="pt-BR" dirty="0"/>
              <a:t>. São Paulo: Abril Cultural, 1979.</a:t>
            </a:r>
          </a:p>
          <a:p>
            <a:pPr marL="0" indent="0" algn="just">
              <a:buNone/>
            </a:pPr>
            <a:r>
              <a:rPr lang="pt-BR" b="1" dirty="0">
                <a:solidFill>
                  <a:srgbClr val="FFC000"/>
                </a:solidFill>
              </a:rPr>
              <a:t>TEXTO II</a:t>
            </a:r>
            <a:endParaRPr lang="pt-BR" dirty="0">
              <a:solidFill>
                <a:srgbClr val="FFC000"/>
              </a:solidFill>
            </a:endParaRPr>
          </a:p>
          <a:p>
            <a:pPr marL="0" indent="0" algn="just">
              <a:buNone/>
            </a:pPr>
            <a:r>
              <a:rPr lang="pt-BR" dirty="0"/>
              <a:t>Sempre que alimentarmos alguma suspeita de que uma ideia esteja sendo empregada sem nenhum significado, precisaremos apenas indagar: de que impressão deriva esta suposta ideia? E se for impossível atribuir-lhe qualquer impressão sensorial, isso servirá para confirmar nossa suspeita.</a:t>
            </a:r>
          </a:p>
          <a:p>
            <a:pPr marL="0" indent="0" algn="just">
              <a:buNone/>
            </a:pPr>
            <a:r>
              <a:rPr lang="pt-BR" dirty="0"/>
              <a:t>HUME, D. </a:t>
            </a:r>
            <a:r>
              <a:rPr lang="pt-BR" i="1" dirty="0"/>
              <a:t>Uma investigação sobre o entendimento</a:t>
            </a:r>
            <a:r>
              <a:rPr lang="pt-BR" dirty="0"/>
              <a:t>. São Paulo: Unesp, 2004 (adaptado).</a:t>
            </a:r>
          </a:p>
          <a:p>
            <a:pPr marL="0" indent="0" algn="just">
              <a:buNone/>
            </a:pPr>
            <a:r>
              <a:rPr lang="pt-BR" dirty="0"/>
              <a:t> </a:t>
            </a:r>
          </a:p>
          <a:p>
            <a:pPr marL="0" indent="0" algn="just">
              <a:buNone/>
            </a:pPr>
            <a:r>
              <a:rPr lang="pt-BR" dirty="0">
                <a:solidFill>
                  <a:srgbClr val="00B0F0"/>
                </a:solidFill>
              </a:rPr>
              <a:t>Nos textos, ambos os autores se posicionam sobre a natureza do conhecimento humano. A comparação dos excertos permite assumir que Descartes e Hume: </a:t>
            </a:r>
          </a:p>
          <a:p>
            <a:pPr marL="0" indent="0" algn="just">
              <a:buNone/>
            </a:pPr>
            <a:r>
              <a:rPr lang="pt-BR" dirty="0">
                <a:solidFill>
                  <a:srgbClr val="FFC000"/>
                </a:solidFill>
              </a:rPr>
              <a:t>a) </a:t>
            </a:r>
            <a:r>
              <a:rPr lang="pt-BR" dirty="0"/>
              <a:t>defendem os sentidos como critério originário para considerar um conhecimento legítimo.   </a:t>
            </a:r>
          </a:p>
          <a:p>
            <a:pPr marL="0" indent="0" algn="just">
              <a:buNone/>
            </a:pPr>
            <a:r>
              <a:rPr lang="pt-BR" dirty="0">
                <a:solidFill>
                  <a:srgbClr val="FFC000"/>
                </a:solidFill>
              </a:rPr>
              <a:t>b) </a:t>
            </a:r>
            <a:r>
              <a:rPr lang="pt-BR" dirty="0"/>
              <a:t>entendem que é desnecessário suspeitar do significado de uma ideia na reflexão filosófica e crítica.   </a:t>
            </a:r>
          </a:p>
          <a:p>
            <a:pPr marL="0" indent="0" algn="just">
              <a:buNone/>
            </a:pPr>
            <a:r>
              <a:rPr lang="pt-BR" dirty="0">
                <a:solidFill>
                  <a:srgbClr val="FFC000"/>
                </a:solidFill>
              </a:rPr>
              <a:t>c) </a:t>
            </a:r>
            <a:r>
              <a:rPr lang="pt-BR" dirty="0"/>
              <a:t>são legítimos representantes do criticismo quanto à gênese do conhecimento.   </a:t>
            </a:r>
          </a:p>
          <a:p>
            <a:pPr marL="0" indent="0" algn="just">
              <a:buNone/>
            </a:pPr>
            <a:r>
              <a:rPr lang="pt-BR" dirty="0">
                <a:solidFill>
                  <a:srgbClr val="FFC000"/>
                </a:solidFill>
              </a:rPr>
              <a:t>d) </a:t>
            </a:r>
            <a:r>
              <a:rPr lang="pt-BR" dirty="0"/>
              <a:t>concordam que conhecimento humano é impossível em relação às ideias e aos sentidos.   </a:t>
            </a:r>
          </a:p>
          <a:p>
            <a:pPr marL="0" indent="0" algn="just">
              <a:buNone/>
            </a:pPr>
            <a:r>
              <a:rPr lang="pt-BR" dirty="0">
                <a:solidFill>
                  <a:srgbClr val="FFC000"/>
                </a:solidFill>
              </a:rPr>
              <a:t>e) </a:t>
            </a:r>
            <a:r>
              <a:rPr lang="pt-BR" dirty="0"/>
              <a:t>atribuem diferentes lugares ao papel dos sentidos no processo de obtenção do conhecimento. </a:t>
            </a:r>
          </a:p>
          <a:p>
            <a:pPr marL="0" indent="0" algn="just">
              <a:buNone/>
            </a:pPr>
            <a:br>
              <a:rPr lang="pt-BR" sz="1800" dirty="0"/>
            </a:br>
            <a:endParaRPr lang="pt-BR" sz="1800" dirty="0"/>
          </a:p>
        </p:txBody>
      </p:sp>
    </p:spTree>
    <p:extLst>
      <p:ext uri="{BB962C8B-B14F-4D97-AF65-F5344CB8AC3E}">
        <p14:creationId xmlns:p14="http://schemas.microsoft.com/office/powerpoint/2010/main" val="3531529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06C44F2-1AA8-462B-954A-1F652B84C255}"/>
              </a:ext>
            </a:extLst>
          </p:cNvPr>
          <p:cNvSpPr>
            <a:spLocks noGrp="1"/>
          </p:cNvSpPr>
          <p:nvPr>
            <p:ph idx="1"/>
          </p:nvPr>
        </p:nvSpPr>
        <p:spPr>
          <a:xfrm>
            <a:off x="148855" y="127591"/>
            <a:ext cx="11919097" cy="6581554"/>
          </a:xfrm>
        </p:spPr>
        <p:txBody>
          <a:bodyPr>
            <a:noAutofit/>
          </a:bodyPr>
          <a:lstStyle/>
          <a:p>
            <a:pPr marL="36900" indent="0" algn="just">
              <a:lnSpc>
                <a:spcPct val="115000"/>
              </a:lnSpc>
              <a:spcAft>
                <a:spcPts val="1000"/>
              </a:spcAft>
              <a:buNone/>
            </a:pPr>
            <a:r>
              <a:rPr lang="pt-BR" dirty="0"/>
              <a:t>(Enem)  Adão, ainda que supuséssemos que suas faculdades racionais fossem inteiramente perfeitas desde o início, não poderia ter inferido da fluidez e transparência da água que ela o sufocaria, nem da luminosidade e calor do fogo que este poderia consumi-lo. Nenhum objeto jamais revela, pelas qualidades que aparecem aos sentidos, nem as causas que o produziram, nem os efeitos que dele provirão; e tampouco nossa razão é capaz de extrair, sem auxílio da experiência, qualquer conclusão referente à existência efetiva de coisas ou questões de fato.</a:t>
            </a:r>
          </a:p>
          <a:p>
            <a:pPr marL="36900" indent="0" algn="just">
              <a:lnSpc>
                <a:spcPct val="115000"/>
              </a:lnSpc>
              <a:spcAft>
                <a:spcPts val="1000"/>
              </a:spcAft>
              <a:buNone/>
            </a:pPr>
            <a:r>
              <a:rPr lang="pt-BR" dirty="0"/>
              <a:t>HUME, D. Uma investigação sobre o entendimento humano. São Paulo: Unesp 2003. </a:t>
            </a:r>
          </a:p>
          <a:p>
            <a:pPr marL="36900" indent="0" algn="just">
              <a:lnSpc>
                <a:spcPct val="115000"/>
              </a:lnSpc>
              <a:spcAft>
                <a:spcPts val="1000"/>
              </a:spcAft>
              <a:buNone/>
            </a:pPr>
            <a:r>
              <a:rPr lang="pt-BR" dirty="0"/>
              <a:t>Segundo o autor, qual é a origem do conhecimento humano? </a:t>
            </a:r>
          </a:p>
          <a:p>
            <a:pPr marL="36900" indent="0" algn="just">
              <a:lnSpc>
                <a:spcPct val="115000"/>
              </a:lnSpc>
              <a:spcAft>
                <a:spcPts val="1000"/>
              </a:spcAft>
              <a:buNone/>
            </a:pPr>
            <a:r>
              <a:rPr lang="pt-BR" dirty="0"/>
              <a:t> </a:t>
            </a:r>
          </a:p>
          <a:p>
            <a:pPr marL="36900" indent="0" algn="just">
              <a:lnSpc>
                <a:spcPct val="115000"/>
              </a:lnSpc>
              <a:spcAft>
                <a:spcPts val="1000"/>
              </a:spcAft>
              <a:buNone/>
            </a:pPr>
            <a:r>
              <a:rPr lang="pt-BR" dirty="0"/>
              <a:t>a) A potência inata da mente.   </a:t>
            </a:r>
          </a:p>
          <a:p>
            <a:pPr marL="36900" indent="0" algn="just">
              <a:lnSpc>
                <a:spcPct val="115000"/>
              </a:lnSpc>
              <a:spcAft>
                <a:spcPts val="1000"/>
              </a:spcAft>
              <a:buNone/>
            </a:pPr>
            <a:r>
              <a:rPr lang="pt-BR" dirty="0"/>
              <a:t>b) A revelação da inspiração divina.   </a:t>
            </a:r>
          </a:p>
          <a:p>
            <a:pPr marL="36900" indent="0" algn="just">
              <a:lnSpc>
                <a:spcPct val="115000"/>
              </a:lnSpc>
              <a:spcAft>
                <a:spcPts val="1000"/>
              </a:spcAft>
              <a:buNone/>
            </a:pPr>
            <a:r>
              <a:rPr lang="pt-BR" dirty="0"/>
              <a:t>c) O estudo das tradições filosóficas.   </a:t>
            </a:r>
          </a:p>
          <a:p>
            <a:pPr marL="36900" indent="0" algn="just">
              <a:lnSpc>
                <a:spcPct val="115000"/>
              </a:lnSpc>
              <a:spcAft>
                <a:spcPts val="1000"/>
              </a:spcAft>
              <a:buNone/>
            </a:pPr>
            <a:r>
              <a:rPr lang="pt-BR" dirty="0"/>
              <a:t>d) A vivência dos fenômenos do mundo.   </a:t>
            </a:r>
          </a:p>
          <a:p>
            <a:pPr marL="36900" indent="0" algn="just">
              <a:lnSpc>
                <a:spcPct val="115000"/>
              </a:lnSpc>
              <a:spcAft>
                <a:spcPts val="1000"/>
              </a:spcAft>
              <a:buNone/>
            </a:pPr>
            <a:r>
              <a:rPr lang="pt-BR" dirty="0"/>
              <a:t>e) O desenvolvimento do raciocínio abstrato.   </a:t>
            </a:r>
          </a:p>
          <a:p>
            <a:pPr marL="0" indent="0" algn="just">
              <a:buNone/>
            </a:pPr>
            <a:br>
              <a:rPr lang="pt-BR" sz="1800" dirty="0"/>
            </a:br>
            <a:endParaRPr lang="pt-BR" sz="1800" dirty="0"/>
          </a:p>
        </p:txBody>
      </p:sp>
    </p:spTree>
    <p:extLst>
      <p:ext uri="{BB962C8B-B14F-4D97-AF65-F5344CB8AC3E}">
        <p14:creationId xmlns:p14="http://schemas.microsoft.com/office/powerpoint/2010/main" val="3936277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06C44F2-1AA8-462B-954A-1F652B84C255}"/>
              </a:ext>
            </a:extLst>
          </p:cNvPr>
          <p:cNvSpPr>
            <a:spLocks noGrp="1"/>
          </p:cNvSpPr>
          <p:nvPr>
            <p:ph idx="1"/>
          </p:nvPr>
        </p:nvSpPr>
        <p:spPr>
          <a:xfrm>
            <a:off x="148855" y="127591"/>
            <a:ext cx="11919097" cy="6581554"/>
          </a:xfrm>
        </p:spPr>
        <p:txBody>
          <a:bodyPr>
            <a:noAutofit/>
          </a:bodyPr>
          <a:lstStyle/>
          <a:p>
            <a:pPr marL="36900" indent="0" algn="just">
              <a:lnSpc>
                <a:spcPct val="115000"/>
              </a:lnSpc>
              <a:spcAft>
                <a:spcPts val="1000"/>
              </a:spcAft>
              <a:buNone/>
            </a:pPr>
            <a:r>
              <a:rPr lang="pt-BR" dirty="0"/>
              <a:t>(Unesp)  Posto que as qualidades que impressionam nossos sentidos estão nas próprias coisas, é claro que as ideias produzidas na mente entram pelos sentidos. O entendimento não tem o poder de inventar ou formar uma única ideia simples na mente que não tenha sido recebida pelos sentidos. Gostaria que alguém tentasse imaginar um gosto que jamais impressionou seu paladar, ou tentasse formar a ideia de um aroma que nunca cheirou. Quando puder fazer isso, concluirei também que um cego tem ideias das cores, e um surdo, noções reais dos diversos sons.</a:t>
            </a:r>
          </a:p>
          <a:p>
            <a:pPr marL="36900" indent="0" algn="just">
              <a:lnSpc>
                <a:spcPct val="115000"/>
              </a:lnSpc>
              <a:spcAft>
                <a:spcPts val="1000"/>
              </a:spcAft>
              <a:buNone/>
            </a:pPr>
            <a:r>
              <a:rPr lang="pt-BR" dirty="0"/>
              <a:t>(John Locke. Ensaio acerca do entendimento humano, 1991. Adaptado.)</a:t>
            </a:r>
          </a:p>
          <a:p>
            <a:pPr marL="36900" indent="0" algn="just">
              <a:lnSpc>
                <a:spcPct val="115000"/>
              </a:lnSpc>
              <a:spcAft>
                <a:spcPts val="1000"/>
              </a:spcAft>
              <a:buNone/>
            </a:pPr>
            <a:r>
              <a:rPr lang="pt-BR" dirty="0"/>
              <a:t>De acordo com o filósofo, todo conhecimento origina-se </a:t>
            </a:r>
          </a:p>
          <a:p>
            <a:pPr marL="36900" indent="0" algn="just">
              <a:lnSpc>
                <a:spcPct val="115000"/>
              </a:lnSpc>
              <a:spcAft>
                <a:spcPts val="1000"/>
              </a:spcAft>
              <a:buNone/>
            </a:pPr>
            <a:r>
              <a:rPr lang="pt-BR" dirty="0"/>
              <a:t> </a:t>
            </a:r>
          </a:p>
          <a:p>
            <a:pPr marL="36900" indent="0" algn="just">
              <a:lnSpc>
                <a:spcPct val="115000"/>
              </a:lnSpc>
              <a:spcAft>
                <a:spcPts val="1000"/>
              </a:spcAft>
              <a:buNone/>
            </a:pPr>
            <a:r>
              <a:rPr lang="pt-BR" dirty="0"/>
              <a:t>a) da reminiscência de ideias originalmente transcendentes.   </a:t>
            </a:r>
          </a:p>
          <a:p>
            <a:pPr marL="36900" indent="0" algn="just">
              <a:lnSpc>
                <a:spcPct val="115000"/>
              </a:lnSpc>
              <a:spcAft>
                <a:spcPts val="1000"/>
              </a:spcAft>
              <a:buNone/>
            </a:pPr>
            <a:r>
              <a:rPr lang="pt-BR" dirty="0"/>
              <a:t>b) da combinação de ideias metafísicas e empíricas.    </a:t>
            </a:r>
          </a:p>
          <a:p>
            <a:pPr marL="36900" indent="0" algn="just">
              <a:lnSpc>
                <a:spcPct val="115000"/>
              </a:lnSpc>
              <a:spcAft>
                <a:spcPts val="1000"/>
              </a:spcAft>
              <a:buNone/>
            </a:pPr>
            <a:r>
              <a:rPr lang="pt-BR" dirty="0"/>
              <a:t>c) de categorias a priori existentes na mente humana.    </a:t>
            </a:r>
          </a:p>
          <a:p>
            <a:pPr marL="36900" indent="0" algn="just">
              <a:lnSpc>
                <a:spcPct val="115000"/>
              </a:lnSpc>
              <a:spcAft>
                <a:spcPts val="1000"/>
              </a:spcAft>
              <a:buNone/>
            </a:pPr>
            <a:r>
              <a:rPr lang="pt-BR" dirty="0"/>
              <a:t>d) da experiência com os objetos reais e empíricos.   </a:t>
            </a:r>
          </a:p>
          <a:p>
            <a:pPr marL="36900" indent="0" algn="just">
              <a:lnSpc>
                <a:spcPct val="115000"/>
              </a:lnSpc>
              <a:spcAft>
                <a:spcPts val="1000"/>
              </a:spcAft>
              <a:buNone/>
            </a:pPr>
            <a:r>
              <a:rPr lang="pt-BR" dirty="0"/>
              <a:t>e) de uma relação dialética do espírito humano com o mundo.</a:t>
            </a:r>
            <a:r>
              <a:rPr lang="pt-BR" sz="1800" dirty="0">
                <a:effectLst/>
                <a:latin typeface="Arial" panose="020B0604020202020204" pitchFamily="34" charset="0"/>
                <a:ea typeface="Calibri" panose="020F0502020204030204" pitchFamily="34" charset="0"/>
                <a:cs typeface="Times New Roman" panose="02020603050405020304" pitchFamily="18" charset="0"/>
              </a:rPr>
              <a:t>   </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br>
              <a:rPr lang="pt-BR" sz="1800" dirty="0"/>
            </a:br>
            <a:endParaRPr lang="pt-BR" sz="1800" dirty="0"/>
          </a:p>
        </p:txBody>
      </p:sp>
    </p:spTree>
    <p:extLst>
      <p:ext uri="{BB962C8B-B14F-4D97-AF65-F5344CB8AC3E}">
        <p14:creationId xmlns:p14="http://schemas.microsoft.com/office/powerpoint/2010/main" val="1966919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06C44F2-1AA8-462B-954A-1F652B84C255}"/>
              </a:ext>
            </a:extLst>
          </p:cNvPr>
          <p:cNvSpPr>
            <a:spLocks noGrp="1"/>
          </p:cNvSpPr>
          <p:nvPr>
            <p:ph idx="1"/>
          </p:nvPr>
        </p:nvSpPr>
        <p:spPr>
          <a:xfrm>
            <a:off x="127590" y="127591"/>
            <a:ext cx="11940363" cy="6592186"/>
          </a:xfrm>
        </p:spPr>
        <p:txBody>
          <a:bodyPr>
            <a:noAutofit/>
          </a:bodyPr>
          <a:lstStyle/>
          <a:p>
            <a:pPr marL="0" indent="0">
              <a:buNone/>
            </a:pPr>
            <a:r>
              <a:rPr lang="pt-BR" sz="2400" dirty="0">
                <a:solidFill>
                  <a:srgbClr val="00B0F0"/>
                </a:solidFill>
              </a:rPr>
              <a:t>(</a:t>
            </a:r>
            <a:r>
              <a:rPr lang="pt-BR" sz="2400" dirty="0" err="1">
                <a:solidFill>
                  <a:srgbClr val="00B0F0"/>
                </a:solidFill>
              </a:rPr>
              <a:t>Unioeste</a:t>
            </a:r>
            <a:r>
              <a:rPr lang="pt-BR" sz="2400" dirty="0">
                <a:solidFill>
                  <a:srgbClr val="00B0F0"/>
                </a:solidFill>
              </a:rPr>
              <a:t>) </a:t>
            </a:r>
            <a:r>
              <a:rPr lang="pt-BR" sz="2400" dirty="0"/>
              <a:t>John Locke afirmou que a mente é como uma folha em branco na qual a cultura escreve seu texto e Descartes demonstrava desconfiança em relação aos sentidos como fonte de conhecimento. </a:t>
            </a:r>
          </a:p>
          <a:p>
            <a:pPr marL="0" indent="0">
              <a:buNone/>
            </a:pPr>
            <a:r>
              <a:rPr lang="pt-BR" sz="2400" dirty="0">
                <a:solidFill>
                  <a:srgbClr val="00B050"/>
                </a:solidFill>
              </a:rPr>
              <a:t>A respeito desses dois filósofos, verifica-se o seguinte:</a:t>
            </a:r>
          </a:p>
          <a:p>
            <a:pPr marL="0" indent="0">
              <a:buNone/>
            </a:pPr>
            <a:endParaRPr lang="pt-BR" sz="2400" dirty="0"/>
          </a:p>
          <a:p>
            <a:pPr marL="0" indent="0">
              <a:buNone/>
            </a:pPr>
            <a:r>
              <a:rPr lang="pt-BR" sz="2400" dirty="0">
                <a:solidFill>
                  <a:srgbClr val="00B0F0"/>
                </a:solidFill>
              </a:rPr>
              <a:t>a) </a:t>
            </a:r>
            <a:r>
              <a:rPr lang="pt-BR" sz="2400" dirty="0"/>
              <a:t>Locke é um representante do racionalismo e Descartes é um representante do empirismo.</a:t>
            </a:r>
            <a:br>
              <a:rPr lang="pt-BR" sz="2400" dirty="0"/>
            </a:br>
            <a:r>
              <a:rPr lang="pt-BR" sz="2400" dirty="0">
                <a:solidFill>
                  <a:srgbClr val="00B0F0"/>
                </a:solidFill>
              </a:rPr>
              <a:t>b) </a:t>
            </a:r>
            <a:r>
              <a:rPr lang="pt-BR" sz="2400" dirty="0"/>
              <a:t>Locke é um representante do empirismo e Descartes é um representante do racionalismo.</a:t>
            </a:r>
            <a:br>
              <a:rPr lang="pt-BR" sz="2400" dirty="0"/>
            </a:br>
            <a:r>
              <a:rPr lang="pt-BR" sz="2400" dirty="0">
                <a:solidFill>
                  <a:srgbClr val="00B0F0"/>
                </a:solidFill>
              </a:rPr>
              <a:t>c) </a:t>
            </a:r>
            <a:r>
              <a:rPr lang="pt-BR" sz="2400" dirty="0"/>
              <a:t>Descartes e Locke possuíam a mesma concepção, pois ambos eram críticos do iluminismo.</a:t>
            </a:r>
            <a:br>
              <a:rPr lang="pt-BR" sz="2400" dirty="0"/>
            </a:br>
            <a:r>
              <a:rPr lang="pt-BR" sz="2400" dirty="0">
                <a:solidFill>
                  <a:srgbClr val="00B0F0"/>
                </a:solidFill>
              </a:rPr>
              <a:t>d) </a:t>
            </a:r>
            <a:r>
              <a:rPr lang="pt-BR" sz="2400" dirty="0"/>
              <a:t>Descartes é um representante do teologismo e Locke é um representante do culturalismo.</a:t>
            </a:r>
            <a:br>
              <a:rPr lang="pt-BR" sz="2400" dirty="0"/>
            </a:br>
            <a:r>
              <a:rPr lang="pt-BR" sz="2400" dirty="0">
                <a:solidFill>
                  <a:srgbClr val="00B0F0"/>
                </a:solidFill>
              </a:rPr>
              <a:t>e) </a:t>
            </a:r>
            <a:r>
              <a:rPr lang="pt-BR" sz="2400" dirty="0"/>
              <a:t>Descartes é um representante do materialismo e Locke é um representante do idealismo.</a:t>
            </a:r>
            <a:br>
              <a:rPr lang="pt-BR" sz="2400" dirty="0"/>
            </a:br>
            <a:endParaRPr lang="pt-BR" sz="2400" dirty="0"/>
          </a:p>
        </p:txBody>
      </p:sp>
    </p:spTree>
    <p:extLst>
      <p:ext uri="{BB962C8B-B14F-4D97-AF65-F5344CB8AC3E}">
        <p14:creationId xmlns:p14="http://schemas.microsoft.com/office/powerpoint/2010/main" val="2052798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CC4590-9DD0-402F-8EA7-4790D9E2A3FD}"/>
              </a:ext>
            </a:extLst>
          </p:cNvPr>
          <p:cNvSpPr>
            <a:spLocks noGrp="1"/>
          </p:cNvSpPr>
          <p:nvPr>
            <p:ph type="title"/>
          </p:nvPr>
        </p:nvSpPr>
        <p:spPr/>
        <p:txBody>
          <a:bodyPr/>
          <a:lstStyle/>
          <a:p>
            <a:endParaRPr lang="pt-BR"/>
          </a:p>
        </p:txBody>
      </p:sp>
      <p:pic>
        <p:nvPicPr>
          <p:cNvPr id="2050" name="Picture 2" descr="Ok PNG Transparent Images | PNG All">
            <a:extLst>
              <a:ext uri="{FF2B5EF4-FFF2-40B4-BE49-F238E27FC236}">
                <a16:creationId xmlns:a16="http://schemas.microsoft.com/office/drawing/2014/main" id="{A1EB9C4B-7B59-472C-A5DF-3FAA7F29EA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91922" y="609600"/>
            <a:ext cx="4467558" cy="5723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487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34A627-25CC-4C71-BB07-9E8C9FE09193}"/>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E9E4FFCF-3C3D-45DC-A211-169F7FC27FC3}"/>
              </a:ext>
            </a:extLst>
          </p:cNvPr>
          <p:cNvPicPr>
            <a:picLocks noGrp="1" noChangeAspect="1"/>
          </p:cNvPicPr>
          <p:nvPr>
            <p:ph idx="1"/>
          </p:nvPr>
        </p:nvPicPr>
        <p:blipFill>
          <a:blip r:embed="rId2"/>
          <a:stretch>
            <a:fillRect/>
          </a:stretch>
        </p:blipFill>
        <p:spPr>
          <a:xfrm>
            <a:off x="0" y="3358"/>
            <a:ext cx="12192000" cy="6854642"/>
          </a:xfrm>
        </p:spPr>
      </p:pic>
    </p:spTree>
    <p:extLst>
      <p:ext uri="{BB962C8B-B14F-4D97-AF65-F5344CB8AC3E}">
        <p14:creationId xmlns:p14="http://schemas.microsoft.com/office/powerpoint/2010/main" val="1734986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913795" y="114284"/>
            <a:ext cx="10353762" cy="1465766"/>
          </a:xfrm>
        </p:spPr>
        <p:txBody>
          <a:bodyPr>
            <a:normAutofit fontScale="90000"/>
          </a:bodyPr>
          <a:lstStyle/>
          <a:p>
            <a:pPr algn="ctr"/>
            <a:r>
              <a:rPr lang="pt-BR" sz="6000" b="1" u="sng" dirty="0">
                <a:ln>
                  <a:solidFill>
                    <a:srgbClr val="FF0000"/>
                  </a:solidFill>
                </a:ln>
                <a:solidFill>
                  <a:srgbClr val="FFFF00"/>
                </a:solidFill>
                <a:effectLst>
                  <a:glow rad="228600">
                    <a:schemeClr val="accent5">
                      <a:satMod val="175000"/>
                      <a:alpha val="40000"/>
                    </a:schemeClr>
                  </a:glow>
                </a:effectLst>
              </a:rPr>
              <a:t>CORRENTES EPISTEMOLÓGICAS</a:t>
            </a:r>
          </a:p>
        </p:txBody>
      </p:sp>
      <p:sp>
        <p:nvSpPr>
          <p:cNvPr id="5" name="Espaço Reservado para Conteúdo 4"/>
          <p:cNvSpPr>
            <a:spLocks noGrp="1"/>
          </p:cNvSpPr>
          <p:nvPr>
            <p:ph sz="half" idx="1"/>
          </p:nvPr>
        </p:nvSpPr>
        <p:spPr>
          <a:xfrm>
            <a:off x="1220472" y="1706880"/>
            <a:ext cx="5078677" cy="5151120"/>
          </a:xfrm>
        </p:spPr>
        <p:txBody>
          <a:bodyPr/>
          <a:lstStyle/>
          <a:p>
            <a:r>
              <a:rPr lang="pt-BR" sz="2800" b="1" u="sng" dirty="0">
                <a:ln>
                  <a:solidFill>
                    <a:schemeClr val="tx1">
                      <a:lumMod val="95000"/>
                    </a:schemeClr>
                  </a:solidFill>
                </a:ln>
                <a:solidFill>
                  <a:schemeClr val="accent1">
                    <a:lumMod val="75000"/>
                  </a:schemeClr>
                </a:solidFill>
                <a:effectLst>
                  <a:glow rad="101600">
                    <a:srgbClr val="718412">
                      <a:alpha val="60000"/>
                    </a:srgbClr>
                  </a:glow>
                </a:effectLst>
              </a:rPr>
              <a:t>Racionalistas</a:t>
            </a:r>
            <a:r>
              <a:rPr lang="pt-BR" b="1" u="sng" dirty="0">
                <a:ln>
                  <a:solidFill>
                    <a:schemeClr val="tx1">
                      <a:lumMod val="95000"/>
                    </a:schemeClr>
                  </a:solidFill>
                </a:ln>
                <a:solidFill>
                  <a:schemeClr val="accent1">
                    <a:lumMod val="75000"/>
                  </a:schemeClr>
                </a:solidFill>
                <a:effectLst>
                  <a:glow rad="101600">
                    <a:srgbClr val="718412">
                      <a:alpha val="60000"/>
                    </a:srgbClr>
                  </a:glow>
                </a:effectLst>
              </a:rPr>
              <a:t>:</a:t>
            </a:r>
          </a:p>
        </p:txBody>
      </p:sp>
      <p:sp>
        <p:nvSpPr>
          <p:cNvPr id="6" name="Espaço Reservado para Conteúdo 5"/>
          <p:cNvSpPr>
            <a:spLocks noGrp="1"/>
          </p:cNvSpPr>
          <p:nvPr>
            <p:ph sz="half" idx="2"/>
          </p:nvPr>
        </p:nvSpPr>
        <p:spPr>
          <a:xfrm>
            <a:off x="6502296" y="1706880"/>
            <a:ext cx="5078677" cy="5151120"/>
          </a:xfrm>
          <a:ln>
            <a:noFill/>
          </a:ln>
          <a:effectLst>
            <a:glow rad="228600">
              <a:schemeClr val="accent1">
                <a:satMod val="175000"/>
                <a:alpha val="40000"/>
              </a:schemeClr>
            </a:glow>
            <a:outerShdw blurRad="25400" dir="17880000">
              <a:srgbClr val="000000">
                <a:alpha val="46000"/>
              </a:srgbClr>
            </a:outerShdw>
          </a:effectLst>
        </p:spPr>
        <p:txBody>
          <a:bodyPr>
            <a:normAutofit/>
          </a:bodyPr>
          <a:lstStyle/>
          <a:p>
            <a:r>
              <a:rPr lang="pt-BR" sz="2800" b="1" u="sng" dirty="0">
                <a:ln>
                  <a:solidFill>
                    <a:srgbClr val="C45900"/>
                  </a:solidFill>
                </a:ln>
                <a:solidFill>
                  <a:schemeClr val="bg1"/>
                </a:solidFill>
                <a:effectLst>
                  <a:glow rad="101600">
                    <a:srgbClr val="FF0000">
                      <a:alpha val="60000"/>
                    </a:srgbClr>
                  </a:glow>
                </a:effectLst>
              </a:rPr>
              <a:t>Empiristas:</a:t>
            </a:r>
          </a:p>
        </p:txBody>
      </p:sp>
      <p:pic>
        <p:nvPicPr>
          <p:cNvPr id="7" name="Imagem 6" descr="download.png"/>
          <p:cNvPicPr>
            <a:picLocks noChangeAspect="1"/>
          </p:cNvPicPr>
          <p:nvPr/>
        </p:nvPicPr>
        <p:blipFill>
          <a:blip r:embed="rId3"/>
          <a:stretch>
            <a:fillRect/>
          </a:stretch>
        </p:blipFill>
        <p:spPr>
          <a:xfrm>
            <a:off x="2381225" y="2214554"/>
            <a:ext cx="2047875" cy="2228850"/>
          </a:xfrm>
          <a:prstGeom prst="rect">
            <a:avLst/>
          </a:prstGeom>
        </p:spPr>
      </p:pic>
      <p:pic>
        <p:nvPicPr>
          <p:cNvPr id="8" name="Imagem 7" descr="platao.jpg"/>
          <p:cNvPicPr>
            <a:picLocks noChangeAspect="1"/>
          </p:cNvPicPr>
          <p:nvPr/>
        </p:nvPicPr>
        <p:blipFill>
          <a:blip r:embed="rId4"/>
          <a:stretch>
            <a:fillRect/>
          </a:stretch>
        </p:blipFill>
        <p:spPr>
          <a:xfrm>
            <a:off x="1238216" y="4500570"/>
            <a:ext cx="1518512" cy="2079616"/>
          </a:xfrm>
          <a:prstGeom prst="rect">
            <a:avLst/>
          </a:prstGeom>
        </p:spPr>
      </p:pic>
      <p:pic>
        <p:nvPicPr>
          <p:cNvPr id="10" name="Imagem 9" descr="download.jpg"/>
          <p:cNvPicPr>
            <a:picLocks noChangeAspect="1"/>
          </p:cNvPicPr>
          <p:nvPr/>
        </p:nvPicPr>
        <p:blipFill>
          <a:blip r:embed="rId5"/>
          <a:stretch>
            <a:fillRect/>
          </a:stretch>
        </p:blipFill>
        <p:spPr>
          <a:xfrm>
            <a:off x="8024826" y="2214555"/>
            <a:ext cx="1790700" cy="2543175"/>
          </a:xfrm>
          <a:prstGeom prst="rect">
            <a:avLst/>
          </a:prstGeom>
          <a:ln>
            <a:solidFill>
              <a:srgbClr val="FFC000"/>
            </a:solidFill>
          </a:ln>
          <a:effectLst>
            <a:glow rad="228600">
              <a:schemeClr val="accent2">
                <a:satMod val="175000"/>
                <a:alpha val="40000"/>
              </a:schemeClr>
            </a:glow>
          </a:effectLst>
        </p:spPr>
      </p:pic>
      <p:pic>
        <p:nvPicPr>
          <p:cNvPr id="12" name="Imagem 11" descr="david-hume-caricature-gary-brown.jpg"/>
          <p:cNvPicPr>
            <a:picLocks noChangeAspect="1"/>
          </p:cNvPicPr>
          <p:nvPr/>
        </p:nvPicPr>
        <p:blipFill>
          <a:blip r:embed="rId6"/>
          <a:stretch>
            <a:fillRect/>
          </a:stretch>
        </p:blipFill>
        <p:spPr>
          <a:xfrm>
            <a:off x="9882214" y="4357695"/>
            <a:ext cx="1645346" cy="2253899"/>
          </a:xfrm>
          <a:prstGeom prst="rect">
            <a:avLst/>
          </a:prstGeom>
          <a:ln>
            <a:solidFill>
              <a:srgbClr val="FFC000"/>
            </a:solidFill>
          </a:ln>
          <a:effectLst>
            <a:glow rad="228600">
              <a:schemeClr val="accent2">
                <a:satMod val="175000"/>
                <a:alpha val="40000"/>
              </a:schemeClr>
            </a:glow>
          </a:effectLst>
        </p:spPr>
      </p:pic>
      <p:pic>
        <p:nvPicPr>
          <p:cNvPr id="13" name="Imagem 12" descr="Aristóteles.jpg"/>
          <p:cNvPicPr>
            <a:picLocks noChangeAspect="1"/>
          </p:cNvPicPr>
          <p:nvPr/>
        </p:nvPicPr>
        <p:blipFill>
          <a:blip r:embed="rId7"/>
          <a:stretch>
            <a:fillRect/>
          </a:stretch>
        </p:blipFill>
        <p:spPr>
          <a:xfrm>
            <a:off x="6689358" y="4429132"/>
            <a:ext cx="1209673" cy="2118854"/>
          </a:xfrm>
          <a:prstGeom prst="rect">
            <a:avLst/>
          </a:prstGeom>
        </p:spPr>
      </p:pic>
      <p:pic>
        <p:nvPicPr>
          <p:cNvPr id="1026" name="Picture 2" descr="Leibniz' Manuskripte: Schönschrift war nicht seine Sache - Physik &amp; Mehr -  FAZ">
            <a:extLst>
              <a:ext uri="{FF2B5EF4-FFF2-40B4-BE49-F238E27FC236}">
                <a16:creationId xmlns:a16="http://schemas.microsoft.com/office/drawing/2014/main" id="{442DE21F-84D2-42E6-8082-65612877E5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9810" y="4570234"/>
            <a:ext cx="1977752" cy="1977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16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58A991-FF5D-4829-B5DB-BBC6D5578B20}"/>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E491964B-24F9-416C-91B6-EC7660B6E365}"/>
              </a:ext>
            </a:extLst>
          </p:cNvPr>
          <p:cNvPicPr>
            <a:picLocks noGrp="1" noChangeAspect="1"/>
          </p:cNvPicPr>
          <p:nvPr>
            <p:ph idx="1"/>
          </p:nvPr>
        </p:nvPicPr>
        <p:blipFill>
          <a:blip r:embed="rId2"/>
          <a:stretch>
            <a:fillRect/>
          </a:stretch>
        </p:blipFill>
        <p:spPr>
          <a:xfrm>
            <a:off x="0" y="0"/>
            <a:ext cx="12192000" cy="6857999"/>
          </a:xfrm>
        </p:spPr>
      </p:pic>
    </p:spTree>
    <p:extLst>
      <p:ext uri="{BB962C8B-B14F-4D97-AF65-F5344CB8AC3E}">
        <p14:creationId xmlns:p14="http://schemas.microsoft.com/office/powerpoint/2010/main" val="3175035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3681D2-B1BD-4441-8473-B9EF4F65AFCF}"/>
              </a:ext>
            </a:extLst>
          </p:cNvPr>
          <p:cNvSpPr>
            <a:spLocks noGrp="1"/>
          </p:cNvSpPr>
          <p:nvPr>
            <p:ph type="title"/>
          </p:nvPr>
        </p:nvSpPr>
        <p:spPr>
          <a:xfrm>
            <a:off x="3451879" y="94510"/>
            <a:ext cx="8610600" cy="1293028"/>
          </a:xfrm>
          <a:noFill/>
          <a:ln>
            <a:noFill/>
          </a:ln>
        </p:spPr>
        <p:style>
          <a:lnRef idx="0">
            <a:scrgbClr r="0" g="0" b="0"/>
          </a:lnRef>
          <a:fillRef idx="1003">
            <a:schemeClr val="dk1"/>
          </a:fillRef>
          <a:effectRef idx="0">
            <a:scrgbClr r="0" g="0" b="0"/>
          </a:effectRef>
          <a:fontRef idx="major"/>
        </p:style>
        <p:txBody>
          <a:bodyPr>
            <a:noAutofit/>
          </a:bodyPr>
          <a:lstStyle/>
          <a:p>
            <a:pPr algn="ctr"/>
            <a:r>
              <a:rPr lang="pt-BR" sz="4800" b="1" u="sng" dirty="0">
                <a:solidFill>
                  <a:schemeClr val="accent5"/>
                </a:solidFill>
              </a:rPr>
              <a:t>Empirismo</a:t>
            </a:r>
            <a:r>
              <a:rPr lang="pt-BR" sz="4800" b="1" dirty="0">
                <a:solidFill>
                  <a:schemeClr val="accent5"/>
                </a:solidFill>
              </a:rPr>
              <a:t> – </a:t>
            </a:r>
            <a:r>
              <a:rPr lang="pt-BR" sz="4800" b="1" u="sng" dirty="0">
                <a:solidFill>
                  <a:schemeClr val="accent5"/>
                </a:solidFill>
              </a:rPr>
              <a:t>John</a:t>
            </a:r>
            <a:r>
              <a:rPr lang="pt-BR" sz="4800" b="1" dirty="0">
                <a:solidFill>
                  <a:schemeClr val="accent5"/>
                </a:solidFill>
              </a:rPr>
              <a:t> </a:t>
            </a:r>
            <a:r>
              <a:rPr lang="pt-BR" sz="4800" b="1" u="sng" dirty="0" err="1">
                <a:solidFill>
                  <a:schemeClr val="accent5"/>
                </a:solidFill>
              </a:rPr>
              <a:t>locke</a:t>
            </a:r>
            <a:endParaRPr lang="pt-BR" sz="4800" b="1" u="sng" dirty="0">
              <a:solidFill>
                <a:schemeClr val="accent5"/>
              </a:solidFill>
            </a:endParaRPr>
          </a:p>
        </p:txBody>
      </p:sp>
      <p:sp>
        <p:nvSpPr>
          <p:cNvPr id="3" name="Espaço Reservado para Conteúdo 2">
            <a:extLst>
              <a:ext uri="{FF2B5EF4-FFF2-40B4-BE49-F238E27FC236}">
                <a16:creationId xmlns:a16="http://schemas.microsoft.com/office/drawing/2014/main" id="{7BE3791C-8898-4DBF-847F-9352F48580FB}"/>
              </a:ext>
            </a:extLst>
          </p:cNvPr>
          <p:cNvSpPr>
            <a:spLocks noGrp="1"/>
          </p:cNvSpPr>
          <p:nvPr>
            <p:ph idx="1"/>
          </p:nvPr>
        </p:nvSpPr>
        <p:spPr>
          <a:xfrm>
            <a:off x="286462" y="1732449"/>
            <a:ext cx="10353762" cy="4785309"/>
          </a:xfrm>
        </p:spPr>
        <p:txBody>
          <a:bodyPr/>
          <a:lstStyle/>
          <a:p>
            <a:r>
              <a:rPr lang="pt-BR" sz="2800" dirty="0">
                <a:solidFill>
                  <a:schemeClr val="bg1"/>
                </a:solidFill>
              </a:rPr>
              <a:t>1632 – 1704;</a:t>
            </a:r>
          </a:p>
          <a:p>
            <a:r>
              <a:rPr lang="pt-BR" sz="2800" b="1" dirty="0">
                <a:solidFill>
                  <a:schemeClr val="bg1"/>
                </a:solidFill>
              </a:rPr>
              <a:t>Filosofia Política:</a:t>
            </a:r>
          </a:p>
          <a:p>
            <a:pPr lvl="1"/>
            <a:r>
              <a:rPr lang="pt-BR" sz="2400" dirty="0">
                <a:solidFill>
                  <a:schemeClr val="bg1"/>
                </a:solidFill>
              </a:rPr>
              <a:t>“Pai” do iluminismo;</a:t>
            </a:r>
          </a:p>
          <a:p>
            <a:pPr lvl="1"/>
            <a:r>
              <a:rPr lang="pt-BR" sz="2400" dirty="0">
                <a:solidFill>
                  <a:schemeClr val="bg1"/>
                </a:solidFill>
              </a:rPr>
              <a:t>“Pai” do liberalismo;</a:t>
            </a:r>
          </a:p>
          <a:p>
            <a:pPr lvl="1"/>
            <a:r>
              <a:rPr lang="pt-BR" sz="2400" dirty="0">
                <a:solidFill>
                  <a:schemeClr val="bg1"/>
                </a:solidFill>
              </a:rPr>
              <a:t>Contratualista;</a:t>
            </a:r>
          </a:p>
          <a:p>
            <a:endParaRPr lang="pt-BR" sz="2800" dirty="0">
              <a:solidFill>
                <a:schemeClr val="bg1"/>
              </a:solidFill>
            </a:endParaRPr>
          </a:p>
          <a:p>
            <a:r>
              <a:rPr lang="pt-BR" sz="2800" b="1" dirty="0">
                <a:solidFill>
                  <a:schemeClr val="bg1"/>
                </a:solidFill>
              </a:rPr>
              <a:t>Filosofia epistemológica:</a:t>
            </a:r>
          </a:p>
          <a:p>
            <a:pPr lvl="1"/>
            <a:r>
              <a:rPr lang="pt-BR" sz="2400" dirty="0">
                <a:solidFill>
                  <a:schemeClr val="bg1"/>
                </a:solidFill>
              </a:rPr>
              <a:t>“Pai” do empirismo;</a:t>
            </a:r>
          </a:p>
          <a:p>
            <a:pPr lvl="1"/>
            <a:endParaRPr lang="pt-BR" dirty="0"/>
          </a:p>
          <a:p>
            <a:endParaRPr lang="pt-BR" dirty="0"/>
          </a:p>
        </p:txBody>
      </p:sp>
      <p:pic>
        <p:nvPicPr>
          <p:cNvPr id="7" name="Imagem 6">
            <a:extLst>
              <a:ext uri="{FF2B5EF4-FFF2-40B4-BE49-F238E27FC236}">
                <a16:creationId xmlns:a16="http://schemas.microsoft.com/office/drawing/2014/main" id="{439A4FB7-F487-4EAC-BACD-DDF670A53110}"/>
              </a:ext>
            </a:extLst>
          </p:cNvPr>
          <p:cNvPicPr>
            <a:picLocks noChangeAspect="1"/>
          </p:cNvPicPr>
          <p:nvPr/>
        </p:nvPicPr>
        <p:blipFill>
          <a:blip r:embed="rId2"/>
          <a:stretch>
            <a:fillRect/>
          </a:stretch>
        </p:blipFill>
        <p:spPr>
          <a:xfrm>
            <a:off x="10024541" y="3710609"/>
            <a:ext cx="2047776" cy="3016318"/>
          </a:xfrm>
          <a:prstGeom prst="rect">
            <a:avLst/>
          </a:prstGeom>
        </p:spPr>
      </p:pic>
      <p:pic>
        <p:nvPicPr>
          <p:cNvPr id="9" name="Imagem 8">
            <a:extLst>
              <a:ext uri="{FF2B5EF4-FFF2-40B4-BE49-F238E27FC236}">
                <a16:creationId xmlns:a16="http://schemas.microsoft.com/office/drawing/2014/main" id="{26C8DDF6-89F7-4945-8ADC-412F1ECBEF36}"/>
              </a:ext>
            </a:extLst>
          </p:cNvPr>
          <p:cNvPicPr>
            <a:picLocks noChangeAspect="1"/>
          </p:cNvPicPr>
          <p:nvPr/>
        </p:nvPicPr>
        <p:blipFill>
          <a:blip r:embed="rId3"/>
          <a:stretch>
            <a:fillRect/>
          </a:stretch>
        </p:blipFill>
        <p:spPr>
          <a:xfrm>
            <a:off x="7622521" y="3355699"/>
            <a:ext cx="1835903" cy="2602602"/>
          </a:xfrm>
          <a:prstGeom prst="rect">
            <a:avLst/>
          </a:prstGeom>
        </p:spPr>
      </p:pic>
      <p:pic>
        <p:nvPicPr>
          <p:cNvPr id="8" name="Imagem 7">
            <a:extLst>
              <a:ext uri="{FF2B5EF4-FFF2-40B4-BE49-F238E27FC236}">
                <a16:creationId xmlns:a16="http://schemas.microsoft.com/office/drawing/2014/main" id="{610A0C04-C4ED-4AC6-9374-9C1C8E85091A}"/>
              </a:ext>
            </a:extLst>
          </p:cNvPr>
          <p:cNvPicPr>
            <a:picLocks noChangeAspect="1"/>
          </p:cNvPicPr>
          <p:nvPr/>
        </p:nvPicPr>
        <p:blipFill>
          <a:blip r:embed="rId4"/>
          <a:stretch>
            <a:fillRect/>
          </a:stretch>
        </p:blipFill>
        <p:spPr>
          <a:xfrm>
            <a:off x="4637987" y="2194560"/>
            <a:ext cx="2701475" cy="3485774"/>
          </a:xfrm>
          <a:prstGeom prst="rect">
            <a:avLst/>
          </a:prstGeom>
        </p:spPr>
      </p:pic>
    </p:spTree>
    <p:extLst>
      <p:ext uri="{BB962C8B-B14F-4D97-AF65-F5344CB8AC3E}">
        <p14:creationId xmlns:p14="http://schemas.microsoft.com/office/powerpoint/2010/main" val="3839044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JOHN LOCKE | Correntes filosoficas, John locke, Período histórico">
            <a:extLst>
              <a:ext uri="{FF2B5EF4-FFF2-40B4-BE49-F238E27FC236}">
                <a16:creationId xmlns:a16="http://schemas.microsoft.com/office/drawing/2014/main" id="{6EECF6C3-1732-3085-DE09-0778A13405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4857" y="1089212"/>
            <a:ext cx="4679576" cy="4679576"/>
          </a:xfrm>
          <a:prstGeom prst="rect">
            <a:avLst/>
          </a:prstGeom>
          <a:noFill/>
          <a:extLst>
            <a:ext uri="{909E8E84-426E-40DD-AFC4-6F175D3DCCD1}">
              <a14:hiddenFill xmlns:a14="http://schemas.microsoft.com/office/drawing/2010/main">
                <a:solidFill>
                  <a:srgbClr val="FFFFFF"/>
                </a:solidFill>
              </a14:hiddenFill>
            </a:ext>
          </a:extLst>
        </p:spPr>
      </p:pic>
      <p:sp>
        <p:nvSpPr>
          <p:cNvPr id="5" name="Rolagem: Vertical 4">
            <a:extLst>
              <a:ext uri="{FF2B5EF4-FFF2-40B4-BE49-F238E27FC236}">
                <a16:creationId xmlns:a16="http://schemas.microsoft.com/office/drawing/2014/main" id="{67CDD4FA-2E7C-A715-D28E-3512F4E26A63}"/>
              </a:ext>
            </a:extLst>
          </p:cNvPr>
          <p:cNvSpPr/>
          <p:nvPr/>
        </p:nvSpPr>
        <p:spPr>
          <a:xfrm>
            <a:off x="228599" y="537882"/>
            <a:ext cx="7557247" cy="6091518"/>
          </a:xfrm>
          <a:prstGeom prst="verticalScroll">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400" dirty="0">
                <a:solidFill>
                  <a:schemeClr val="bg1"/>
                </a:solidFill>
              </a:rPr>
              <a:t>“Suponhamos, pois, que amente é, como dissemos, um papel em branco, desprovida de todos os caracteres, sem quaisquer ideias; como ela será suprida? De onde vem este vasto estoque, que a ativa e que a ilimitada fantasia do homem pintou nela com uma variedade quase infinita? De onde obtém todos os materiais da razão e do conhecimento? A isso respondo, numa palavra: da </a:t>
            </a:r>
            <a:r>
              <a:rPr lang="pt-BR" sz="2400" b="1" dirty="0">
                <a:solidFill>
                  <a:schemeClr val="bg1"/>
                </a:solidFill>
              </a:rPr>
              <a:t>experiência</a:t>
            </a:r>
            <a:r>
              <a:rPr lang="pt-BR" sz="2400" dirty="0">
                <a:solidFill>
                  <a:schemeClr val="bg1"/>
                </a:solidFill>
              </a:rPr>
              <a:t>. Todo nosso conhecimento está nela fundado, e dela deriva fundamentalmente o próprio conhecimento”.</a:t>
            </a:r>
          </a:p>
        </p:txBody>
      </p:sp>
    </p:spTree>
    <p:extLst>
      <p:ext uri="{BB962C8B-B14F-4D97-AF65-F5344CB8AC3E}">
        <p14:creationId xmlns:p14="http://schemas.microsoft.com/office/powerpoint/2010/main" val="227555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3E387D-00B8-4190-B3FE-8A27013D5E9A}"/>
              </a:ext>
            </a:extLst>
          </p:cNvPr>
          <p:cNvSpPr>
            <a:spLocks noGrp="1"/>
          </p:cNvSpPr>
          <p:nvPr>
            <p:ph type="title"/>
          </p:nvPr>
        </p:nvSpPr>
        <p:spPr>
          <a:xfrm>
            <a:off x="3356190" y="147683"/>
            <a:ext cx="8610600" cy="1293028"/>
          </a:xfrm>
          <a:noFill/>
          <a:ln>
            <a:noFill/>
          </a:ln>
        </p:spPr>
        <p:style>
          <a:lnRef idx="0">
            <a:scrgbClr r="0" g="0" b="0"/>
          </a:lnRef>
          <a:fillRef idx="1003">
            <a:schemeClr val="dk1"/>
          </a:fillRef>
          <a:effectRef idx="0">
            <a:scrgbClr r="0" g="0" b="0"/>
          </a:effectRef>
          <a:fontRef idx="major"/>
        </p:style>
        <p:txBody>
          <a:bodyPr>
            <a:normAutofit/>
          </a:bodyPr>
          <a:lstStyle/>
          <a:p>
            <a:pPr algn="ctr"/>
            <a:r>
              <a:rPr lang="pt-BR" sz="5400" b="1" u="sng" dirty="0">
                <a:solidFill>
                  <a:schemeClr val="accent5"/>
                </a:solidFill>
              </a:rPr>
              <a:t>Empirismo</a:t>
            </a:r>
            <a:r>
              <a:rPr lang="pt-BR" sz="5400" b="1" dirty="0">
                <a:solidFill>
                  <a:schemeClr val="accent5"/>
                </a:solidFill>
              </a:rPr>
              <a:t> – </a:t>
            </a:r>
            <a:r>
              <a:rPr lang="pt-BR" sz="5400" b="1" u="sng" dirty="0">
                <a:solidFill>
                  <a:schemeClr val="accent5"/>
                </a:solidFill>
              </a:rPr>
              <a:t>John</a:t>
            </a:r>
            <a:r>
              <a:rPr lang="pt-BR" sz="5400" b="1" dirty="0">
                <a:solidFill>
                  <a:schemeClr val="accent5"/>
                </a:solidFill>
              </a:rPr>
              <a:t> </a:t>
            </a:r>
            <a:r>
              <a:rPr lang="pt-BR" sz="5400" b="1" u="sng" dirty="0" err="1">
                <a:solidFill>
                  <a:schemeClr val="accent5"/>
                </a:solidFill>
              </a:rPr>
              <a:t>locke</a:t>
            </a:r>
            <a:endParaRPr lang="pt-BR" sz="5400" b="1" u="sng" dirty="0">
              <a:solidFill>
                <a:schemeClr val="accent5"/>
              </a:solidFill>
            </a:endParaRPr>
          </a:p>
        </p:txBody>
      </p:sp>
      <p:sp>
        <p:nvSpPr>
          <p:cNvPr id="3" name="Espaço Reservado para Conteúdo 2">
            <a:extLst>
              <a:ext uri="{FF2B5EF4-FFF2-40B4-BE49-F238E27FC236}">
                <a16:creationId xmlns:a16="http://schemas.microsoft.com/office/drawing/2014/main" id="{73D71BAD-574D-49F0-9CDC-3BAF1DF4F18A}"/>
              </a:ext>
            </a:extLst>
          </p:cNvPr>
          <p:cNvSpPr>
            <a:spLocks noGrp="1"/>
          </p:cNvSpPr>
          <p:nvPr>
            <p:ph idx="1"/>
          </p:nvPr>
        </p:nvSpPr>
        <p:spPr>
          <a:xfrm>
            <a:off x="106632" y="1476956"/>
            <a:ext cx="10353762" cy="4881002"/>
          </a:xfrm>
        </p:spPr>
        <p:txBody>
          <a:bodyPr>
            <a:normAutofit/>
          </a:bodyPr>
          <a:lstStyle/>
          <a:p>
            <a:r>
              <a:rPr lang="pt-BR" sz="3200" b="1" dirty="0">
                <a:solidFill>
                  <a:schemeClr val="bg1"/>
                </a:solidFill>
              </a:rPr>
              <a:t>Oposição ao inatismo: </a:t>
            </a:r>
          </a:p>
          <a:p>
            <a:pPr lvl="1"/>
            <a:r>
              <a:rPr lang="pt-BR" sz="3000" dirty="0">
                <a:solidFill>
                  <a:schemeClr val="bg1"/>
                </a:solidFill>
              </a:rPr>
              <a:t>Para que serviriam os sentidos?</a:t>
            </a:r>
          </a:p>
          <a:p>
            <a:pPr lvl="1"/>
            <a:r>
              <a:rPr lang="pt-BR" sz="2800" dirty="0">
                <a:solidFill>
                  <a:schemeClr val="bg1"/>
                </a:solidFill>
              </a:rPr>
              <a:t>Todo conhecimento é baseado na experiência;</a:t>
            </a:r>
          </a:p>
          <a:p>
            <a:pPr lvl="1"/>
            <a:r>
              <a:rPr lang="pt-BR" sz="2800" dirty="0">
                <a:solidFill>
                  <a:schemeClr val="bg1"/>
                </a:solidFill>
              </a:rPr>
              <a:t>Os sentidos são a via única para a episteme;</a:t>
            </a:r>
          </a:p>
          <a:p>
            <a:pPr lvl="1"/>
            <a:r>
              <a:rPr lang="pt-BR" sz="2800" dirty="0">
                <a:solidFill>
                  <a:schemeClr val="bg1"/>
                </a:solidFill>
              </a:rPr>
              <a:t>Experiência externa </a:t>
            </a:r>
            <a:r>
              <a:rPr lang="pt-BR" sz="2800" dirty="0">
                <a:solidFill>
                  <a:srgbClr val="FF0000"/>
                </a:solidFill>
              </a:rPr>
              <a:t>(sentidos)</a:t>
            </a:r>
            <a:r>
              <a:rPr lang="pt-BR" sz="2800" dirty="0">
                <a:solidFill>
                  <a:schemeClr val="bg1"/>
                </a:solidFill>
              </a:rPr>
              <a:t>;</a:t>
            </a:r>
          </a:p>
          <a:p>
            <a:pPr lvl="1"/>
            <a:r>
              <a:rPr lang="pt-BR" sz="2800" dirty="0">
                <a:solidFill>
                  <a:schemeClr val="bg1"/>
                </a:solidFill>
              </a:rPr>
              <a:t>Experiência interna </a:t>
            </a:r>
            <a:r>
              <a:rPr lang="pt-BR" sz="2800" dirty="0">
                <a:solidFill>
                  <a:srgbClr val="0070C0"/>
                </a:solidFill>
              </a:rPr>
              <a:t>(reflexão)</a:t>
            </a:r>
            <a:r>
              <a:rPr lang="pt-BR" sz="2800" dirty="0">
                <a:solidFill>
                  <a:schemeClr val="bg1"/>
                </a:solidFill>
              </a:rPr>
              <a:t>;</a:t>
            </a:r>
          </a:p>
          <a:p>
            <a:r>
              <a:rPr lang="pt-BR" sz="2800" b="1" dirty="0">
                <a:solidFill>
                  <a:schemeClr val="bg1"/>
                </a:solidFill>
              </a:rPr>
              <a:t>A mente:</a:t>
            </a:r>
          </a:p>
          <a:p>
            <a:pPr lvl="1"/>
            <a:r>
              <a:rPr lang="pt-BR" sz="2600" dirty="0">
                <a:solidFill>
                  <a:schemeClr val="bg1"/>
                </a:solidFill>
              </a:rPr>
              <a:t>“Tábula rasa” </a:t>
            </a:r>
            <a:r>
              <a:rPr lang="pt-BR" sz="2600" dirty="0">
                <a:solidFill>
                  <a:srgbClr val="00B050"/>
                </a:solidFill>
                <a:sym typeface="Wingdings" panose="05000000000000000000" pitchFamily="2" charset="2"/>
              </a:rPr>
              <a:t></a:t>
            </a:r>
            <a:r>
              <a:rPr lang="pt-BR" sz="2600" dirty="0">
                <a:solidFill>
                  <a:schemeClr val="bg1"/>
                </a:solidFill>
                <a:sym typeface="Wingdings" panose="05000000000000000000" pitchFamily="2" charset="2"/>
              </a:rPr>
              <a:t> </a:t>
            </a:r>
            <a:r>
              <a:rPr lang="pt-BR" sz="2600" i="1" dirty="0">
                <a:solidFill>
                  <a:schemeClr val="bg1"/>
                </a:solidFill>
                <a:sym typeface="Wingdings" panose="05000000000000000000" pitchFamily="2" charset="2"/>
              </a:rPr>
              <a:t>folha em branco.</a:t>
            </a:r>
            <a:endParaRPr lang="pt-BR" sz="2600" i="1" dirty="0">
              <a:solidFill>
                <a:schemeClr val="bg1"/>
              </a:solidFill>
            </a:endParaRPr>
          </a:p>
          <a:p>
            <a:pPr lvl="1"/>
            <a:endParaRPr lang="pt-BR" dirty="0"/>
          </a:p>
          <a:p>
            <a:pPr lvl="1"/>
            <a:endParaRPr lang="pt-BR" dirty="0"/>
          </a:p>
        </p:txBody>
      </p:sp>
      <p:pic>
        <p:nvPicPr>
          <p:cNvPr id="5" name="Imagem 4">
            <a:extLst>
              <a:ext uri="{FF2B5EF4-FFF2-40B4-BE49-F238E27FC236}">
                <a16:creationId xmlns:a16="http://schemas.microsoft.com/office/drawing/2014/main" id="{849111B2-5631-478B-B360-9995CDB54591}"/>
              </a:ext>
            </a:extLst>
          </p:cNvPr>
          <p:cNvPicPr>
            <a:picLocks noChangeAspect="1"/>
          </p:cNvPicPr>
          <p:nvPr/>
        </p:nvPicPr>
        <p:blipFill>
          <a:blip r:embed="rId2"/>
          <a:stretch>
            <a:fillRect/>
          </a:stretch>
        </p:blipFill>
        <p:spPr>
          <a:xfrm>
            <a:off x="8075620" y="1482063"/>
            <a:ext cx="3891170" cy="2918378"/>
          </a:xfrm>
          <a:prstGeom prst="rect">
            <a:avLst/>
          </a:prstGeom>
        </p:spPr>
      </p:pic>
      <p:pic>
        <p:nvPicPr>
          <p:cNvPr id="7" name="Imagem 6">
            <a:extLst>
              <a:ext uri="{FF2B5EF4-FFF2-40B4-BE49-F238E27FC236}">
                <a16:creationId xmlns:a16="http://schemas.microsoft.com/office/drawing/2014/main" id="{E1A22C0E-BFFD-4701-AD19-744E2C3BD1BE}"/>
              </a:ext>
            </a:extLst>
          </p:cNvPr>
          <p:cNvPicPr>
            <a:picLocks noChangeAspect="1"/>
          </p:cNvPicPr>
          <p:nvPr/>
        </p:nvPicPr>
        <p:blipFill>
          <a:blip r:embed="rId3"/>
          <a:stretch>
            <a:fillRect/>
          </a:stretch>
        </p:blipFill>
        <p:spPr>
          <a:xfrm>
            <a:off x="9210692" y="5008240"/>
            <a:ext cx="1621026" cy="1702077"/>
          </a:xfrm>
          <a:prstGeom prst="rect">
            <a:avLst/>
          </a:prstGeom>
        </p:spPr>
      </p:pic>
      <p:sp>
        <p:nvSpPr>
          <p:cNvPr id="4" name="Elipse 3">
            <a:extLst>
              <a:ext uri="{FF2B5EF4-FFF2-40B4-BE49-F238E27FC236}">
                <a16:creationId xmlns:a16="http://schemas.microsoft.com/office/drawing/2014/main" id="{0A13CF4F-35F4-852F-D6D3-BA9FA887C75F}"/>
              </a:ext>
            </a:extLst>
          </p:cNvPr>
          <p:cNvSpPr/>
          <p:nvPr/>
        </p:nvSpPr>
        <p:spPr>
          <a:xfrm>
            <a:off x="6273439" y="4016125"/>
            <a:ext cx="1754505" cy="9144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800" dirty="0"/>
              <a:t>Ideias</a:t>
            </a:r>
          </a:p>
        </p:txBody>
      </p:sp>
      <p:sp>
        <p:nvSpPr>
          <p:cNvPr id="6" name="Chave Direita 5">
            <a:extLst>
              <a:ext uri="{FF2B5EF4-FFF2-40B4-BE49-F238E27FC236}">
                <a16:creationId xmlns:a16="http://schemas.microsoft.com/office/drawing/2014/main" id="{A62B127F-8946-0F97-3CC2-3489907B3980}"/>
              </a:ext>
            </a:extLst>
          </p:cNvPr>
          <p:cNvSpPr/>
          <p:nvPr/>
        </p:nvSpPr>
        <p:spPr>
          <a:xfrm>
            <a:off x="5682259" y="3992198"/>
            <a:ext cx="462823" cy="1016042"/>
          </a:xfrm>
          <a:prstGeom prst="rightBrace">
            <a:avLst>
              <a:gd name="adj1" fmla="val 8333"/>
              <a:gd name="adj2" fmla="val 46396"/>
            </a:avLst>
          </a:prstGeom>
          <a:noFill/>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911719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3E387D-00B8-4190-B3FE-8A27013D5E9A}"/>
              </a:ext>
            </a:extLst>
          </p:cNvPr>
          <p:cNvSpPr>
            <a:spLocks noGrp="1"/>
          </p:cNvSpPr>
          <p:nvPr>
            <p:ph type="title"/>
          </p:nvPr>
        </p:nvSpPr>
        <p:spPr>
          <a:xfrm>
            <a:off x="3228600" y="42292"/>
            <a:ext cx="8610600" cy="1217607"/>
          </a:xfrm>
          <a:noFill/>
          <a:ln>
            <a:noFill/>
          </a:ln>
        </p:spPr>
        <p:style>
          <a:lnRef idx="0">
            <a:scrgbClr r="0" g="0" b="0"/>
          </a:lnRef>
          <a:fillRef idx="1003">
            <a:schemeClr val="dk1"/>
          </a:fillRef>
          <a:effectRef idx="0">
            <a:scrgbClr r="0" g="0" b="0"/>
          </a:effectRef>
          <a:fontRef idx="major"/>
        </p:style>
        <p:txBody>
          <a:bodyPr>
            <a:normAutofit/>
          </a:bodyPr>
          <a:lstStyle/>
          <a:p>
            <a:pPr algn="ctr"/>
            <a:r>
              <a:rPr lang="pt-BR" sz="5400" b="1" u="sng" dirty="0">
                <a:solidFill>
                  <a:schemeClr val="accent5"/>
                </a:solidFill>
              </a:rPr>
              <a:t>Empirismo</a:t>
            </a:r>
            <a:r>
              <a:rPr lang="pt-BR" sz="5400" b="1" dirty="0">
                <a:solidFill>
                  <a:schemeClr val="accent5"/>
                </a:solidFill>
              </a:rPr>
              <a:t> – </a:t>
            </a:r>
            <a:r>
              <a:rPr lang="pt-BR" sz="5400" b="1" u="sng" dirty="0">
                <a:solidFill>
                  <a:schemeClr val="accent5"/>
                </a:solidFill>
              </a:rPr>
              <a:t>John</a:t>
            </a:r>
            <a:r>
              <a:rPr lang="pt-BR" sz="5400" b="1" dirty="0">
                <a:solidFill>
                  <a:schemeClr val="accent5"/>
                </a:solidFill>
              </a:rPr>
              <a:t> </a:t>
            </a:r>
            <a:r>
              <a:rPr lang="pt-BR" sz="5400" b="1" u="sng" dirty="0" err="1">
                <a:solidFill>
                  <a:schemeClr val="accent5"/>
                </a:solidFill>
              </a:rPr>
              <a:t>locke</a:t>
            </a:r>
            <a:endParaRPr lang="pt-BR" sz="5400" b="1" u="sng" dirty="0">
              <a:solidFill>
                <a:schemeClr val="accent5"/>
              </a:solidFill>
            </a:endParaRPr>
          </a:p>
        </p:txBody>
      </p:sp>
      <p:sp>
        <p:nvSpPr>
          <p:cNvPr id="3" name="Espaço Reservado para Conteúdo 2">
            <a:extLst>
              <a:ext uri="{FF2B5EF4-FFF2-40B4-BE49-F238E27FC236}">
                <a16:creationId xmlns:a16="http://schemas.microsoft.com/office/drawing/2014/main" id="{73D71BAD-574D-49F0-9CDC-3BAF1DF4F18A}"/>
              </a:ext>
            </a:extLst>
          </p:cNvPr>
          <p:cNvSpPr>
            <a:spLocks noGrp="1"/>
          </p:cNvSpPr>
          <p:nvPr>
            <p:ph idx="1"/>
          </p:nvPr>
        </p:nvSpPr>
        <p:spPr>
          <a:xfrm>
            <a:off x="255494" y="1259899"/>
            <a:ext cx="11583706" cy="5555809"/>
          </a:xfrm>
        </p:spPr>
        <p:txBody>
          <a:bodyPr>
            <a:normAutofit fontScale="25000" lnSpcReduction="20000"/>
          </a:bodyPr>
          <a:lstStyle/>
          <a:p>
            <a:r>
              <a:rPr lang="pt-BR" sz="9600" b="1" dirty="0">
                <a:solidFill>
                  <a:schemeClr val="bg1"/>
                </a:solidFill>
              </a:rPr>
              <a:t>Tipologia de ideias:</a:t>
            </a:r>
          </a:p>
          <a:p>
            <a:pPr lvl="1"/>
            <a:r>
              <a:rPr lang="pt-BR" sz="9600" b="1" dirty="0">
                <a:solidFill>
                  <a:srgbClr val="0070C0"/>
                </a:solidFill>
              </a:rPr>
              <a:t>Simples e complexas.</a:t>
            </a:r>
          </a:p>
          <a:p>
            <a:r>
              <a:rPr lang="pt-BR" sz="9600" b="1" dirty="0">
                <a:solidFill>
                  <a:schemeClr val="bg1"/>
                </a:solidFill>
              </a:rPr>
              <a:t>Ideias simples </a:t>
            </a:r>
            <a:r>
              <a:rPr lang="pt-BR" sz="9600" dirty="0">
                <a:solidFill>
                  <a:srgbClr val="FF0000"/>
                </a:solidFill>
              </a:rPr>
              <a:t>(sentidos)</a:t>
            </a:r>
            <a:r>
              <a:rPr lang="pt-BR" sz="9600" b="1" dirty="0">
                <a:solidFill>
                  <a:schemeClr val="bg1"/>
                </a:solidFill>
              </a:rPr>
              <a:t>:</a:t>
            </a:r>
          </a:p>
          <a:p>
            <a:pPr lvl="1"/>
            <a:r>
              <a:rPr lang="pt-BR" sz="9600" b="1" dirty="0">
                <a:solidFill>
                  <a:srgbClr val="0070C0"/>
                </a:solidFill>
              </a:rPr>
              <a:t>Qualidades primárias </a:t>
            </a:r>
            <a:r>
              <a:rPr lang="pt-BR" sz="9600" b="1" dirty="0">
                <a:solidFill>
                  <a:schemeClr val="bg1"/>
                </a:solidFill>
              </a:rPr>
              <a:t>(objetivas).</a:t>
            </a:r>
          </a:p>
          <a:p>
            <a:pPr lvl="2"/>
            <a:r>
              <a:rPr lang="pt-BR" sz="9600" dirty="0">
                <a:solidFill>
                  <a:schemeClr val="bg1"/>
                </a:solidFill>
              </a:rPr>
              <a:t>Figura – Mobilidade – Solidez;</a:t>
            </a:r>
            <a:endParaRPr lang="pt-BR" sz="9600" b="1" dirty="0">
              <a:solidFill>
                <a:schemeClr val="bg1"/>
              </a:solidFill>
            </a:endParaRPr>
          </a:p>
          <a:p>
            <a:pPr lvl="1"/>
            <a:r>
              <a:rPr lang="pt-BR" sz="9600" b="1" dirty="0">
                <a:solidFill>
                  <a:srgbClr val="0070C0"/>
                </a:solidFill>
              </a:rPr>
              <a:t>Qualidades secundárias </a:t>
            </a:r>
            <a:r>
              <a:rPr lang="pt-BR" sz="9600" b="1" dirty="0">
                <a:solidFill>
                  <a:schemeClr val="bg1"/>
                </a:solidFill>
              </a:rPr>
              <a:t>(subjetivas).</a:t>
            </a:r>
          </a:p>
          <a:p>
            <a:pPr lvl="2"/>
            <a:r>
              <a:rPr lang="pt-BR" sz="9600" dirty="0">
                <a:solidFill>
                  <a:schemeClr val="bg1"/>
                </a:solidFill>
              </a:rPr>
              <a:t>Cor – Odor – Sabor;</a:t>
            </a:r>
          </a:p>
          <a:p>
            <a:r>
              <a:rPr lang="pt-BR" sz="9600" b="1" dirty="0">
                <a:solidFill>
                  <a:schemeClr val="bg1"/>
                </a:solidFill>
              </a:rPr>
              <a:t>Ideias simples </a:t>
            </a:r>
            <a:r>
              <a:rPr lang="pt-BR" sz="9600" dirty="0">
                <a:solidFill>
                  <a:srgbClr val="FF0000"/>
                </a:solidFill>
              </a:rPr>
              <a:t>(reflexão)</a:t>
            </a:r>
            <a:r>
              <a:rPr lang="pt-BR" sz="9600" dirty="0">
                <a:solidFill>
                  <a:schemeClr val="bg1"/>
                </a:solidFill>
              </a:rPr>
              <a:t>:</a:t>
            </a:r>
          </a:p>
          <a:p>
            <a:pPr lvl="1"/>
            <a:r>
              <a:rPr lang="pt-BR" sz="9600" b="1" dirty="0">
                <a:solidFill>
                  <a:srgbClr val="0070C0"/>
                </a:solidFill>
              </a:rPr>
              <a:t>Operação mental.</a:t>
            </a:r>
          </a:p>
          <a:p>
            <a:pPr lvl="2"/>
            <a:r>
              <a:rPr lang="pt-BR" sz="9600" dirty="0">
                <a:solidFill>
                  <a:schemeClr val="bg1"/>
                </a:solidFill>
              </a:rPr>
              <a:t>Comparação – Discernimento – Percepção;</a:t>
            </a:r>
          </a:p>
          <a:p>
            <a:r>
              <a:rPr lang="pt-BR" sz="9600" b="1" dirty="0">
                <a:solidFill>
                  <a:schemeClr val="bg1"/>
                </a:solidFill>
              </a:rPr>
              <a:t>Ideias complexas:</a:t>
            </a:r>
          </a:p>
          <a:p>
            <a:pPr lvl="1"/>
            <a:r>
              <a:rPr lang="pt-BR" sz="9600" b="1" dirty="0">
                <a:solidFill>
                  <a:srgbClr val="0070C0"/>
                </a:solidFill>
              </a:rPr>
              <a:t>Varias ideias simples;</a:t>
            </a:r>
          </a:p>
          <a:p>
            <a:pPr lvl="1"/>
            <a:endParaRPr lang="pt-BR" dirty="0"/>
          </a:p>
          <a:p>
            <a:pPr lvl="1"/>
            <a:endParaRPr lang="pt-BR" dirty="0"/>
          </a:p>
          <a:p>
            <a:pPr lvl="1"/>
            <a:endParaRPr lang="pt-BR" dirty="0"/>
          </a:p>
        </p:txBody>
      </p:sp>
      <p:pic>
        <p:nvPicPr>
          <p:cNvPr id="2050" name="Picture 2" descr="Seis lançamentos de livros que provocam a curiosidade | VEJA RIO">
            <a:extLst>
              <a:ext uri="{FF2B5EF4-FFF2-40B4-BE49-F238E27FC236}">
                <a16:creationId xmlns:a16="http://schemas.microsoft.com/office/drawing/2014/main" id="{49D425DE-331F-C107-16F2-011FC0C1D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9635" y="4464505"/>
            <a:ext cx="3512110" cy="23512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op 5 de Mejores Bibliotecas de Córdoba que son de utilidad para ...">
            <a:extLst>
              <a:ext uri="{FF2B5EF4-FFF2-40B4-BE49-F238E27FC236}">
                <a16:creationId xmlns:a16="http://schemas.microsoft.com/office/drawing/2014/main" id="{A0EED3D7-5671-AF66-ECCF-1E4F84FFDE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9635" y="1670682"/>
            <a:ext cx="3512110" cy="2107942"/>
          </a:xfrm>
          <a:prstGeom prst="rect">
            <a:avLst/>
          </a:prstGeom>
          <a:noFill/>
          <a:extLst>
            <a:ext uri="{909E8E84-426E-40DD-AFC4-6F175D3DCCD1}">
              <a14:hiddenFill xmlns:a14="http://schemas.microsoft.com/office/drawing/2010/main">
                <a:solidFill>
                  <a:srgbClr val="FFFFFF"/>
                </a:solidFill>
              </a14:hiddenFill>
            </a:ext>
          </a:extLst>
        </p:spPr>
      </p:pic>
      <p:sp>
        <p:nvSpPr>
          <p:cNvPr id="5" name="Seta: para a Direita 4">
            <a:extLst>
              <a:ext uri="{FF2B5EF4-FFF2-40B4-BE49-F238E27FC236}">
                <a16:creationId xmlns:a16="http://schemas.microsoft.com/office/drawing/2014/main" id="{5E338B46-CA93-6F11-DA5D-ABEBE1ED00D6}"/>
              </a:ext>
            </a:extLst>
          </p:cNvPr>
          <p:cNvSpPr/>
          <p:nvPr/>
        </p:nvSpPr>
        <p:spPr>
          <a:xfrm>
            <a:off x="4352367" y="5836023"/>
            <a:ext cx="3097304" cy="49754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Seta: para Cima 6">
            <a:extLst>
              <a:ext uri="{FF2B5EF4-FFF2-40B4-BE49-F238E27FC236}">
                <a16:creationId xmlns:a16="http://schemas.microsoft.com/office/drawing/2014/main" id="{9D2A2E39-3393-155A-E367-A70A8A473CAD}"/>
              </a:ext>
            </a:extLst>
          </p:cNvPr>
          <p:cNvSpPr/>
          <p:nvPr/>
        </p:nvSpPr>
        <p:spPr>
          <a:xfrm>
            <a:off x="9353374" y="3886200"/>
            <a:ext cx="436085" cy="578305"/>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704365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668C4-B8E4-4F1F-B511-A469DA60F946}"/>
              </a:ext>
            </a:extLst>
          </p:cNvPr>
          <p:cNvSpPr>
            <a:spLocks noGrp="1"/>
          </p:cNvSpPr>
          <p:nvPr>
            <p:ph type="title"/>
          </p:nvPr>
        </p:nvSpPr>
        <p:spPr/>
        <p:txBody>
          <a:bodyPr/>
          <a:lstStyle/>
          <a:p>
            <a:endParaRPr lang="pt-BR"/>
          </a:p>
        </p:txBody>
      </p:sp>
      <p:pic>
        <p:nvPicPr>
          <p:cNvPr id="1034" name="Picture 10" descr="Carimbo ok png 1 » PNG Image">
            <a:extLst>
              <a:ext uri="{FF2B5EF4-FFF2-40B4-BE49-F238E27FC236}">
                <a16:creationId xmlns:a16="http://schemas.microsoft.com/office/drawing/2014/main" id="{8976EB5C-AFC7-43A7-AF4A-EC45CFE08D2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1879" y="1259801"/>
            <a:ext cx="7712706" cy="4338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294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E05E5FCD-C6B8-417B-9B76-7BA6B48DD687}"/>
              </a:ext>
            </a:extLst>
          </p:cNvPr>
          <p:cNvPicPr>
            <a:picLocks noChangeAspect="1"/>
          </p:cNvPicPr>
          <p:nvPr/>
        </p:nvPicPr>
        <p:blipFill>
          <a:blip r:embed="rId2"/>
          <a:stretch>
            <a:fillRect/>
          </a:stretch>
        </p:blipFill>
        <p:spPr>
          <a:xfrm>
            <a:off x="9621079" y="0"/>
            <a:ext cx="2570921" cy="1928191"/>
          </a:xfrm>
          <a:prstGeom prst="rect">
            <a:avLst/>
          </a:prstGeom>
        </p:spPr>
      </p:pic>
      <p:pic>
        <p:nvPicPr>
          <p:cNvPr id="5" name="Imagem 4">
            <a:extLst>
              <a:ext uri="{FF2B5EF4-FFF2-40B4-BE49-F238E27FC236}">
                <a16:creationId xmlns:a16="http://schemas.microsoft.com/office/drawing/2014/main" id="{92F7E6DB-A6B9-4C48-B230-4ABF0DC7AC3E}"/>
              </a:ext>
            </a:extLst>
          </p:cNvPr>
          <p:cNvPicPr>
            <a:picLocks noChangeAspect="1"/>
          </p:cNvPicPr>
          <p:nvPr/>
        </p:nvPicPr>
        <p:blipFill>
          <a:blip r:embed="rId3"/>
          <a:stretch>
            <a:fillRect/>
          </a:stretch>
        </p:blipFill>
        <p:spPr>
          <a:xfrm>
            <a:off x="7157000" y="2055185"/>
            <a:ext cx="3384896" cy="2747630"/>
          </a:xfrm>
          <a:prstGeom prst="rect">
            <a:avLst/>
          </a:prstGeom>
        </p:spPr>
      </p:pic>
      <p:pic>
        <p:nvPicPr>
          <p:cNvPr id="6" name="Imagem 5">
            <a:extLst>
              <a:ext uri="{FF2B5EF4-FFF2-40B4-BE49-F238E27FC236}">
                <a16:creationId xmlns:a16="http://schemas.microsoft.com/office/drawing/2014/main" id="{58F0662F-D2CE-407D-A670-6E1F29682354}"/>
              </a:ext>
            </a:extLst>
          </p:cNvPr>
          <p:cNvPicPr>
            <a:picLocks noChangeAspect="1"/>
          </p:cNvPicPr>
          <p:nvPr/>
        </p:nvPicPr>
        <p:blipFill>
          <a:blip r:embed="rId4"/>
          <a:stretch>
            <a:fillRect/>
          </a:stretch>
        </p:blipFill>
        <p:spPr>
          <a:xfrm>
            <a:off x="-20686" y="0"/>
            <a:ext cx="1412971" cy="2105327"/>
          </a:xfrm>
          <a:prstGeom prst="rect">
            <a:avLst/>
          </a:prstGeom>
        </p:spPr>
      </p:pic>
      <p:pic>
        <p:nvPicPr>
          <p:cNvPr id="7" name="Imagem 6">
            <a:extLst>
              <a:ext uri="{FF2B5EF4-FFF2-40B4-BE49-F238E27FC236}">
                <a16:creationId xmlns:a16="http://schemas.microsoft.com/office/drawing/2014/main" id="{E2AA5D18-2FD9-4B8F-B0C2-8C3994D7F38F}"/>
              </a:ext>
            </a:extLst>
          </p:cNvPr>
          <p:cNvPicPr>
            <a:picLocks noChangeAspect="1"/>
          </p:cNvPicPr>
          <p:nvPr/>
        </p:nvPicPr>
        <p:blipFill>
          <a:blip r:embed="rId5"/>
          <a:stretch>
            <a:fillRect/>
          </a:stretch>
        </p:blipFill>
        <p:spPr>
          <a:xfrm>
            <a:off x="913795" y="2189650"/>
            <a:ext cx="6044423" cy="4533318"/>
          </a:xfrm>
          <a:prstGeom prst="rect">
            <a:avLst/>
          </a:prstGeom>
        </p:spPr>
      </p:pic>
      <p:pic>
        <p:nvPicPr>
          <p:cNvPr id="1026" name="Picture 2" descr="O hábito é o grande guia da vida... David Hume - Pensador">
            <a:extLst>
              <a:ext uri="{FF2B5EF4-FFF2-40B4-BE49-F238E27FC236}">
                <a16:creationId xmlns:a16="http://schemas.microsoft.com/office/drawing/2014/main" id="{B99D3AAC-27B5-8CB2-7E39-C32A1F9421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5130" y="4875143"/>
            <a:ext cx="3776870" cy="198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1707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ósia">
  <a:themeElements>
    <a:clrScheme name="Ardósia">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Ardósi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ósi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1_Ardósia">
  <a:themeElements>
    <a:clrScheme name="Ardósia">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Ardósi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ósi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TM04033937[[fn=Trilha de Vapor]]</Template>
  <TotalTime>659</TotalTime>
  <Words>952</Words>
  <Application>Microsoft Office PowerPoint</Application>
  <PresentationFormat>Widescreen</PresentationFormat>
  <Paragraphs>77</Paragraphs>
  <Slides>17</Slides>
  <Notes>0</Notes>
  <HiddenSlides>0</HiddenSlides>
  <MMClips>0</MMClips>
  <ScaleCrop>false</ScaleCrop>
  <HeadingPairs>
    <vt:vector size="6" baseType="variant">
      <vt:variant>
        <vt:lpstr>Fontes usadas</vt:lpstr>
      </vt:variant>
      <vt:variant>
        <vt:i4>6</vt:i4>
      </vt:variant>
      <vt:variant>
        <vt:lpstr>Tema</vt:lpstr>
      </vt:variant>
      <vt:variant>
        <vt:i4>2</vt:i4>
      </vt:variant>
      <vt:variant>
        <vt:lpstr>Títulos de slides</vt:lpstr>
      </vt:variant>
      <vt:variant>
        <vt:i4>17</vt:i4>
      </vt:variant>
    </vt:vector>
  </HeadingPairs>
  <TitlesOfParts>
    <vt:vector size="25" baseType="lpstr">
      <vt:lpstr>Algerian</vt:lpstr>
      <vt:lpstr>Arial</vt:lpstr>
      <vt:lpstr>Calibri</vt:lpstr>
      <vt:lpstr>Calisto MT</vt:lpstr>
      <vt:lpstr>Wingdings</vt:lpstr>
      <vt:lpstr>Wingdings 2</vt:lpstr>
      <vt:lpstr>Ardósia</vt:lpstr>
      <vt:lpstr>1_Ardósia</vt:lpstr>
      <vt:lpstr>filosofia</vt:lpstr>
      <vt:lpstr>CORRENTES EPISTEMOLÓGICAS</vt:lpstr>
      <vt:lpstr>Apresentação do PowerPoint</vt:lpstr>
      <vt:lpstr>Empirismo – John locke</vt:lpstr>
      <vt:lpstr>Apresentação do PowerPoint</vt:lpstr>
      <vt:lpstr>Empirismo – John locke</vt:lpstr>
      <vt:lpstr>Empirismo – John locke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Alexandre Zeni</dc:creator>
  <cp:lastModifiedBy>Claudia Frassetto</cp:lastModifiedBy>
  <cp:revision>56</cp:revision>
  <dcterms:created xsi:type="dcterms:W3CDTF">2018-05-07T18:38:59Z</dcterms:created>
  <dcterms:modified xsi:type="dcterms:W3CDTF">2025-08-06T03:00:09Z</dcterms:modified>
</cp:coreProperties>
</file>